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84" r:id="rId1"/>
  </p:sldMasterIdLst>
  <p:notesMasterIdLst>
    <p:notesMasterId r:id="rId81"/>
  </p:notesMasterIdLst>
  <p:handoutMasterIdLst>
    <p:handoutMasterId r:id="rId82"/>
  </p:handoutMasterIdLst>
  <p:sldIdLst>
    <p:sldId id="513" r:id="rId2"/>
    <p:sldId id="512" r:id="rId3"/>
    <p:sldId id="259" r:id="rId4"/>
    <p:sldId id="574" r:id="rId5"/>
    <p:sldId id="569" r:id="rId6"/>
    <p:sldId id="570" r:id="rId7"/>
    <p:sldId id="571" r:id="rId8"/>
    <p:sldId id="572" r:id="rId9"/>
    <p:sldId id="461" r:id="rId10"/>
    <p:sldId id="599" r:id="rId11"/>
    <p:sldId id="600" r:id="rId12"/>
    <p:sldId id="601" r:id="rId13"/>
    <p:sldId id="397" r:id="rId14"/>
    <p:sldId id="458" r:id="rId15"/>
    <p:sldId id="602" r:id="rId16"/>
    <p:sldId id="603" r:id="rId17"/>
    <p:sldId id="588" r:id="rId18"/>
    <p:sldId id="517" r:id="rId19"/>
    <p:sldId id="519" r:id="rId20"/>
    <p:sldId id="520" r:id="rId21"/>
    <p:sldId id="522" r:id="rId22"/>
    <p:sldId id="523" r:id="rId23"/>
    <p:sldId id="604" r:id="rId24"/>
    <p:sldId id="525" r:id="rId25"/>
    <p:sldId id="576" r:id="rId26"/>
    <p:sldId id="528" r:id="rId27"/>
    <p:sldId id="609" r:id="rId28"/>
    <p:sldId id="610" r:id="rId29"/>
    <p:sldId id="611" r:id="rId30"/>
    <p:sldId id="612" r:id="rId31"/>
    <p:sldId id="613" r:id="rId32"/>
    <p:sldId id="594" r:id="rId33"/>
    <p:sldId id="532" r:id="rId34"/>
    <p:sldId id="533" r:id="rId35"/>
    <p:sldId id="619" r:id="rId36"/>
    <p:sldId id="531" r:id="rId37"/>
    <p:sldId id="577" r:id="rId38"/>
    <p:sldId id="590" r:id="rId39"/>
    <p:sldId id="592" r:id="rId40"/>
    <p:sldId id="578" r:id="rId41"/>
    <p:sldId id="582" r:id="rId42"/>
    <p:sldId id="534" r:id="rId43"/>
    <p:sldId id="535" r:id="rId44"/>
    <p:sldId id="529" r:id="rId45"/>
    <p:sldId id="536" r:id="rId46"/>
    <p:sldId id="537" r:id="rId47"/>
    <p:sldId id="615" r:id="rId48"/>
    <p:sldId id="538" r:id="rId49"/>
    <p:sldId id="614" r:id="rId50"/>
    <p:sldId id="539" r:id="rId51"/>
    <p:sldId id="616" r:id="rId52"/>
    <p:sldId id="595" r:id="rId53"/>
    <p:sldId id="540" r:id="rId54"/>
    <p:sldId id="553" r:id="rId55"/>
    <p:sldId id="554" r:id="rId56"/>
    <p:sldId id="622" r:id="rId57"/>
    <p:sldId id="583" r:id="rId58"/>
    <p:sldId id="541" r:id="rId59"/>
    <p:sldId id="623" r:id="rId60"/>
    <p:sldId id="542" r:id="rId61"/>
    <p:sldId id="543" r:id="rId62"/>
    <p:sldId id="544" r:id="rId63"/>
    <p:sldId id="545" r:id="rId64"/>
    <p:sldId id="546" r:id="rId65"/>
    <p:sldId id="547" r:id="rId66"/>
    <p:sldId id="548" r:id="rId67"/>
    <p:sldId id="624" r:id="rId68"/>
    <p:sldId id="549" r:id="rId69"/>
    <p:sldId id="550" r:id="rId70"/>
    <p:sldId id="597" r:id="rId71"/>
    <p:sldId id="551" r:id="rId72"/>
    <p:sldId id="625" r:id="rId73"/>
    <p:sldId id="552" r:id="rId74"/>
    <p:sldId id="596" r:id="rId75"/>
    <p:sldId id="555" r:id="rId76"/>
    <p:sldId id="557" r:id="rId77"/>
    <p:sldId id="558" r:id="rId78"/>
    <p:sldId id="598" r:id="rId79"/>
    <p:sldId id="618" r:id="rId80"/>
  </p:sldIdLst>
  <p:sldSz cx="9144000" cy="6858000" type="screen4x3"/>
  <p:notesSz cx="7315200" cy="9601200"/>
  <p:custShowLst>
    <p:custShow name="Custom Show 1" id="0">
      <p:sldLst>
        <p:sld r:id="rId14"/>
      </p:sldLst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4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29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3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58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26" algn="l" defTabSz="91429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2871" algn="l" defTabSz="91429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016" algn="l" defTabSz="91429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161" algn="l" defTabSz="91429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AF"/>
    <a:srgbClr val="960000"/>
    <a:srgbClr val="B911A5"/>
    <a:srgbClr val="0000FF"/>
    <a:srgbClr val="0033CC"/>
    <a:srgbClr val="3D0FB1"/>
    <a:srgbClr val="008000"/>
    <a:srgbClr val="FFCCCC"/>
    <a:srgbClr val="00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9" autoAdjust="0"/>
    <p:restoredTop sz="94444" autoAdjust="0"/>
  </p:normalViewPr>
  <p:slideViewPr>
    <p:cSldViewPr>
      <p:cViewPr varScale="1">
        <p:scale>
          <a:sx n="70" d="100"/>
          <a:sy n="70" d="100"/>
        </p:scale>
        <p:origin x="139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2826" y="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515CB4EA-65B5-4873-AAF4-7E2BC18EBAE1}" type="datetimeFigureOut">
              <a:rPr lang="en-US"/>
              <a:pPr>
                <a:defRPr/>
              </a:pPr>
              <a:t>7/31/2024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Calibri" pitchFamily="34" charset="0"/>
              </a:defRPr>
            </a:lvl1pPr>
          </a:lstStyle>
          <a:p>
            <a:fld id="{BAFFCE86-6F0D-4DCE-8CE4-FAB5F209D6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8T04:37:09.1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22,'318'-11,"-12"1,-263 12,-1 2,0 1,-1 3,56 17,48 3,-118-24,2 0,31-1,-35-3,0 2,27 4,-32-1,0 0,-1 1,24 11,-25-10,-14-6,0 1,0-1,0 1,0 0,0 0,-1 0,1 0,-1 1,1-1,-1 1,0 0,4 5,2 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8T04:37:11.7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0 290,'265'-68,"-218"58,378-65,-24 5,-334 55,107-21,-132 30,1 1,48 2,-84 3,48-2,-56 2,1 1,0-1,0 0,0 0,0 0,0 1,-1-1,1 0,0 0,0 0,0 1,0-1,0 0,0 0,0 1,0-1,0 0,0 0,0 1,0-1,0 0,0 0,0 1,0-1,0 0,0 0,0 0,0 1,0-1,1 0,-1 0,0 1,0-1,0 0,0 0,0 0,1 0,-1 1,0-1,0 0,0 0,1 0,-1 0,0 0,0 1,0-1,1 0,-1 0,0 0,0 0,1 0,-1 0,0 0,0 0,1 0,-1 0,0 0,0 0,1 0,-1 0,0 0,0 0,1-1,-18 20,14-17,-38 48,30-37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18T04:37:16.7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0,'83'0,"264"5,-246 1,143 28,-148-14,84 16,-151-33,0-2,0 0,-1-2,1-1,53-10,-48 6,2 3,-1 1,0 1,45 5,-57-1,-1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75752ABA-6ECD-44EA-8E7A-0BB13BF97006}" type="datetimeFigureOut">
              <a:rPr lang="en-US"/>
              <a:pPr>
                <a:defRPr/>
              </a:pPr>
              <a:t>7/31/2024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Calibri" pitchFamily="34" charset="0"/>
              </a:defRPr>
            </a:lvl1pPr>
          </a:lstStyle>
          <a:p>
            <a:fld id="{99B69FB8-9A96-4A87-93C1-6C9BDCDA42A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2E2499C-0964-43F6-990E-6B58840F6E92}" type="slidenum">
              <a:rPr lang="en-US" altLang="en-US"/>
              <a:pPr/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cs typeface="Arial" pitchFamily="34" charset="0"/>
              </a:rPr>
              <a:t>RS232 is recommended standard for serial binary data commonly used for computer serial ports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3884613" y="8597900"/>
            <a:ext cx="2971800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9876A46E-16FA-4DAF-8550-35615551D228}" type="slidenum">
              <a:rPr lang="en-US" altLang="en-US" sz="1200">
                <a:cs typeface="Arial" pitchFamily="34" charset="0"/>
              </a:rPr>
              <a:pPr algn="r" eaLnBrk="1" hangingPunct="1"/>
              <a:t>40</a:t>
            </a:fld>
            <a:endParaRPr lang="en-US" altLang="en-US" sz="120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cs typeface="Arial" pitchFamily="34" charset="0"/>
              </a:rPr>
              <a:t>RS232 is recommended standard for serial binary data commonly used for computer serial ports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3884613" y="8597900"/>
            <a:ext cx="2971800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9876A46E-16FA-4DAF-8550-35615551D228}" type="slidenum">
              <a:rPr lang="en-US" altLang="en-US" sz="1200">
                <a:cs typeface="Arial" pitchFamily="34" charset="0"/>
              </a:rPr>
              <a:pPr algn="r" eaLnBrk="1" hangingPunct="1"/>
              <a:t>41</a:t>
            </a:fld>
            <a:endParaRPr lang="en-US" altLang="en-US" sz="1200">
              <a:cs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A977F-2504-E741-85B4-8F01994E1F25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43507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F351F-53B1-3B4C-8CD4-15B0457E8E3F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0961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E8F6-4F69-E448-82E4-3FF8C30628E4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616629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BAD4-EC93-8B4C-97AE-9AB5F3271B19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56148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050E-E079-6441-81E7-806D30677343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57414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30AF-FFB7-DE42-B481-AAC2589869DA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0533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7C16-FAF2-2C41-B697-563997C522AD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81865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D9EA-0687-604F-B97A-763B6765DF9F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4256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rot="10800000" flipH="1">
            <a:off x="0" y="304800"/>
            <a:ext cx="9144000" cy="635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 rot="5400000" flipH="1" flipV="1">
            <a:off x="-3113087" y="3417894"/>
            <a:ext cx="6859588" cy="2381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250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rot="10800000" flipH="1">
            <a:off x="0" y="304800"/>
            <a:ext cx="9144000" cy="635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 rot="5400000" flipH="1" flipV="1">
            <a:off x="-3113087" y="3417894"/>
            <a:ext cx="6859588" cy="23813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>
          <a:xfrm>
            <a:off x="1828800" y="-7938"/>
            <a:ext cx="5867400" cy="230824"/>
          </a:xfrm>
          <a:prstGeom prst="rect">
            <a:avLst/>
          </a:prstGeom>
        </p:spPr>
        <p:txBody>
          <a:bodyPr lIns="68572" tIns="34286" rIns="68572" bIns="34286">
            <a:spAutoFit/>
          </a:bodyPr>
          <a:lstStyle/>
          <a:p>
            <a:pPr algn="ctr">
              <a:defRPr/>
            </a:pPr>
            <a:r>
              <a:rPr lang="en-US" sz="1050" b="1" dirty="0">
                <a:ln w="0"/>
                <a:solidFill>
                  <a:srgbClr val="CC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SHORT RANGE WIRELESS COMMUNICATION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E567DA0-2248-4A40-BD5B-05EFD28877FA}" type="datetimeFigureOut">
              <a:rPr lang="en-IN" smtClean="0"/>
              <a:pPr>
                <a:defRPr/>
              </a:pPr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E431-CBD3-4C4C-8C9E-9471E255B3CC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159673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B9B27-4D02-2940-AED5-BC8F2B3B1507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12385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7878-2C98-7449-BB8F-764A5EA8E558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8111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F403-9584-1749-B6AB-5E1C5F94527C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8402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C0351-EB03-5444-BA93-B7E778374E24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2960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EBCCE3-AA01-4DFD-BF57-260CCD802CA4}" type="datetimeFigureOut">
              <a:rPr lang="en-IN" smtClean="0"/>
              <a:pPr>
                <a:defRPr/>
              </a:pPr>
              <a:t>31-07-2024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7B3A4-9061-46BB-8A19-DE19B1AC2FB5}" type="slidenum">
              <a:rPr lang="en-IN" altLang="en-US" smtClean="0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90070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8CB6-48D8-4E47-B0D3-B56230F429D0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5282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16D3-DCE8-CC45-8106-AE5DFCD073F9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3505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749"/>
            <a:ext cx="1952272" cy="6852504"/>
            <a:chOff x="6627813" y="196102"/>
            <a:chExt cx="1952625" cy="5677649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610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BB93E03-2162-4A57-B8A7-09BC0CA550B4}" type="datetime1">
              <a:rPr lang="en-IN" smtClean="0"/>
              <a:pPr>
                <a:defRPr/>
              </a:pPr>
              <a:t>31-07-2024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IN"/>
              <a:t>Footer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20438B9-A5F4-48AD-8033-5D615E9E1BB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54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5" r:id="rId1"/>
    <p:sldLayoutId id="2147484686" r:id="rId2"/>
    <p:sldLayoutId id="2147484687" r:id="rId3"/>
    <p:sldLayoutId id="2147484688" r:id="rId4"/>
    <p:sldLayoutId id="2147484689" r:id="rId5"/>
    <p:sldLayoutId id="2147484690" r:id="rId6"/>
    <p:sldLayoutId id="2147484691" r:id="rId7"/>
    <p:sldLayoutId id="2147484692" r:id="rId8"/>
    <p:sldLayoutId id="2147484693" r:id="rId9"/>
    <p:sldLayoutId id="2147484694" r:id="rId10"/>
    <p:sldLayoutId id="2147484695" r:id="rId11"/>
    <p:sldLayoutId id="2147484696" r:id="rId12"/>
    <p:sldLayoutId id="2147484697" r:id="rId13"/>
    <p:sldLayoutId id="2147484698" r:id="rId14"/>
    <p:sldLayoutId id="2147484699" r:id="rId15"/>
    <p:sldLayoutId id="2147484700" r:id="rId16"/>
    <p:sldLayoutId id="2147484701" r:id="rId17"/>
    <p:sldLayoutId id="2147484591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customXml" Target="../ink/ink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NbWTiKEl30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1600" y="936369"/>
            <a:ext cx="6629400" cy="807905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B911A5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  <a:t>21ECO101T</a:t>
            </a:r>
            <a:endParaRPr lang="en-US" sz="2400" b="1" dirty="0">
              <a:solidFill>
                <a:srgbClr val="1D06C4"/>
              </a:solidFill>
              <a:latin typeface="Bodoni MT" panose="02070603080606020203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  <a:t>SHORT RANGE WIRELESS COMMUNICATION</a:t>
            </a:r>
            <a:endParaRPr lang="en-US" sz="24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2150" y="1686922"/>
            <a:ext cx="5695950" cy="3915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92F1EF-6D40-58A2-5470-34F2EA266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08585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50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35CF9F3-168D-60D9-49E4-AE3F6EC0A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5725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70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C27AFFC-B3C6-07D3-8BB1-84A695872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227" y="1543053"/>
            <a:ext cx="5567876" cy="404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613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3"/>
          <p:cNvSpPr txBox="1">
            <a:spLocks noChangeArrowheads="1"/>
          </p:cNvSpPr>
          <p:nvPr/>
        </p:nvSpPr>
        <p:spPr bwMode="auto">
          <a:xfrm>
            <a:off x="1594247" y="1632347"/>
            <a:ext cx="6000750" cy="4519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2" tIns="34286" rIns="68572" bIns="34286">
            <a:spAutoFit/>
          </a:bodyPr>
          <a:lstStyle/>
          <a:p>
            <a:pPr marL="342851" indent="-342851" algn="just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r>
              <a:rPr lang="en-US" altLang="en-US" sz="1650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Employment of </a:t>
            </a:r>
            <a:r>
              <a:rPr lang="en-US" altLang="en-US" sz="1650" b="1" dirty="0">
                <a:solidFill>
                  <a:srgbClr val="0033CC"/>
                </a:solidFill>
                <a:latin typeface="+mn-lt"/>
                <a:cs typeface="Times New Roman" pitchFamily="18" charset="0"/>
              </a:rPr>
              <a:t>higher and higher frequencies in spectrum  </a:t>
            </a:r>
            <a:r>
              <a:rPr lang="en-US" altLang="en-US" sz="1650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which was expensive previously</a:t>
            </a:r>
          </a:p>
          <a:p>
            <a:pPr marL="342851" indent="-342851" algn="just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r>
              <a:rPr lang="en-US" altLang="en-US" sz="1650" b="1" dirty="0">
                <a:solidFill>
                  <a:srgbClr val="0033CC"/>
                </a:solidFill>
                <a:latin typeface="+mn-lt"/>
                <a:cs typeface="Times New Roman" pitchFamily="18" charset="0"/>
              </a:rPr>
              <a:t>SSD (solid state devices) </a:t>
            </a:r>
            <a:r>
              <a:rPr lang="en-US" altLang="en-US" sz="1650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amplify at </a:t>
            </a:r>
            <a:r>
              <a:rPr lang="en-US" altLang="en-US" sz="1650" b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mm(millimeter)</a:t>
            </a:r>
            <a:r>
              <a:rPr lang="en-US" altLang="en-US" sz="1650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 </a:t>
            </a:r>
            <a:r>
              <a:rPr lang="en-US" altLang="en-US" sz="1650" b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wavelengths</a:t>
            </a:r>
            <a:r>
              <a:rPr lang="en-US" altLang="en-US" sz="1650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 or </a:t>
            </a:r>
            <a:r>
              <a:rPr lang="en-US" altLang="en-US" sz="1650" b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10’s of GHz</a:t>
            </a:r>
          </a:p>
          <a:p>
            <a:pPr marL="342851" indent="-342851" algn="just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r>
              <a:rPr lang="en-US" altLang="en-US" sz="1650" b="1" dirty="0">
                <a:solidFill>
                  <a:srgbClr val="0033CC"/>
                </a:solidFill>
                <a:latin typeface="+mn-lt"/>
                <a:cs typeface="Times New Roman" pitchFamily="18" charset="0"/>
              </a:rPr>
              <a:t>Efficient and compact antennas</a:t>
            </a:r>
            <a:r>
              <a:rPr lang="en-US" altLang="en-US" sz="1650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 (</a:t>
            </a:r>
            <a:r>
              <a:rPr lang="en-US" altLang="en-US" sz="1650" b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planar antennas</a:t>
            </a:r>
            <a:r>
              <a:rPr lang="en-US" altLang="en-US" sz="1650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) are available used in short-range devices.</a:t>
            </a:r>
          </a:p>
          <a:p>
            <a:pPr marL="342851" indent="-342851" algn="just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r>
              <a:rPr lang="en-US" altLang="en-US" sz="1650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Development of  </a:t>
            </a:r>
            <a:r>
              <a:rPr lang="en-US" altLang="en-US" sz="1650" b="1" dirty="0">
                <a:solidFill>
                  <a:srgbClr val="0033CC"/>
                </a:solidFill>
                <a:latin typeface="+mn-lt"/>
                <a:cs typeface="Times New Roman" pitchFamily="18" charset="0"/>
              </a:rPr>
              <a:t>SAW(Surface Acoustic Wave) </a:t>
            </a:r>
            <a:r>
              <a:rPr lang="en-US" altLang="en-US" sz="1650" b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frequency determining components</a:t>
            </a:r>
            <a:r>
              <a:rPr lang="en-US" altLang="en-US" sz="1650" dirty="0">
                <a:solidFill>
                  <a:srgbClr val="000000"/>
                </a:solidFill>
                <a:latin typeface="+mn-lt"/>
                <a:cs typeface="Times New Roman" pitchFamily="18" charset="0"/>
                <a:sym typeface="Wingdings" pitchFamily="2" charset="2"/>
              </a:rPr>
              <a:t> allows </a:t>
            </a:r>
            <a:r>
              <a:rPr lang="en-US" altLang="en-US" sz="1650" b="1" dirty="0">
                <a:solidFill>
                  <a:srgbClr val="0033CC"/>
                </a:solidFill>
                <a:latin typeface="+mn-lt"/>
                <a:cs typeface="Times New Roman" pitchFamily="18" charset="0"/>
                <a:sym typeface="Wingdings" pitchFamily="2" charset="2"/>
              </a:rPr>
              <a:t>generation of  UHF with very simple circuits</a:t>
            </a:r>
          </a:p>
          <a:p>
            <a:pPr marL="342851" indent="-342851" algn="just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r>
              <a:rPr lang="en-US" altLang="en-US" sz="1650" b="1" dirty="0">
                <a:solidFill>
                  <a:srgbClr val="0033CC"/>
                </a:solidFill>
                <a:latin typeface="+mn-lt"/>
                <a:cs typeface="Times New Roman" pitchFamily="18" charset="0"/>
                <a:sym typeface="Wingdings" pitchFamily="2" charset="2"/>
              </a:rPr>
              <a:t>Digital modulation techniques </a:t>
            </a:r>
            <a:r>
              <a:rPr lang="en-US" altLang="en-US" sz="1650" dirty="0">
                <a:solidFill>
                  <a:srgbClr val="000000"/>
                </a:solidFill>
                <a:latin typeface="+mn-lt"/>
                <a:cs typeface="Times New Roman" pitchFamily="18" charset="0"/>
                <a:sym typeface="Wingdings" pitchFamily="2" charset="2"/>
              </a:rPr>
              <a:t>permits </a:t>
            </a:r>
            <a:r>
              <a:rPr lang="en-US" altLang="en-US" sz="1650" b="1" dirty="0">
                <a:solidFill>
                  <a:srgbClr val="0033CC"/>
                </a:solidFill>
                <a:latin typeface="+mn-lt"/>
                <a:cs typeface="Times New Roman" pitchFamily="18" charset="0"/>
                <a:sym typeface="Wingdings" pitchFamily="2" charset="2"/>
              </a:rPr>
              <a:t>multiplication of number of communication channels</a:t>
            </a:r>
          </a:p>
          <a:p>
            <a:pPr marL="342851" indent="-342851" algn="just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r>
              <a:rPr lang="en-US" altLang="en-US" sz="1650" b="1" dirty="0">
                <a:solidFill>
                  <a:srgbClr val="0033CC"/>
                </a:solidFill>
                <a:latin typeface="+mn-lt"/>
                <a:cs typeface="Times New Roman" pitchFamily="18" charset="0"/>
                <a:sym typeface="Wingdings" pitchFamily="2" charset="2"/>
              </a:rPr>
              <a:t>Progress in circuit miniaturization </a:t>
            </a:r>
            <a:r>
              <a:rPr lang="en-US" altLang="en-US" sz="1650" dirty="0">
                <a:solidFill>
                  <a:srgbClr val="000000"/>
                </a:solidFill>
                <a:latin typeface="+mn-lt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en-US" sz="1650" b="1" dirty="0">
                <a:solidFill>
                  <a:srgbClr val="000000"/>
                </a:solidFill>
                <a:latin typeface="+mn-lt"/>
                <a:cs typeface="Times New Roman" pitchFamily="18" charset="0"/>
                <a:sym typeface="Wingdings" pitchFamily="2" charset="2"/>
              </a:rPr>
              <a:t>Hybrid IC </a:t>
            </a:r>
            <a:r>
              <a:rPr lang="en-US" altLang="en-US" sz="1650" dirty="0">
                <a:solidFill>
                  <a:srgbClr val="000000"/>
                </a:solidFill>
                <a:latin typeface="+mn-lt"/>
                <a:cs typeface="Times New Roman" pitchFamily="18" charset="0"/>
                <a:sym typeface="Wingdings" pitchFamily="2" charset="2"/>
              </a:rPr>
              <a:t>(integrated circuits) combining </a:t>
            </a:r>
            <a:r>
              <a:rPr lang="en-US" altLang="en-US" sz="1650" dirty="0">
                <a:solidFill>
                  <a:srgbClr val="0033CC"/>
                </a:solidFill>
                <a:latin typeface="+mn-lt"/>
                <a:cs typeface="Times New Roman" pitchFamily="18" charset="0"/>
                <a:sym typeface="Wingdings" pitchFamily="2" charset="2"/>
              </a:rPr>
              <a:t>analog and digital functions on one chip</a:t>
            </a:r>
            <a:r>
              <a:rPr lang="en-US" altLang="en-US" sz="1650" b="1" dirty="0">
                <a:solidFill>
                  <a:srgbClr val="000000"/>
                </a:solidFill>
                <a:latin typeface="+mn-lt"/>
                <a:cs typeface="Times New Roman" pitchFamily="18" charset="0"/>
                <a:sym typeface="Wingdings" pitchFamily="2" charset="2"/>
              </a:rPr>
              <a:t> and RFIC (radio frequency IC)</a:t>
            </a:r>
            <a:r>
              <a:rPr lang="en-US" altLang="en-US" sz="1650" dirty="0">
                <a:solidFill>
                  <a:srgbClr val="000000"/>
                </a:solidFill>
                <a:latin typeface="+mn-lt"/>
                <a:cs typeface="Times New Roman" pitchFamily="18" charset="0"/>
                <a:sym typeface="Wingdings" pitchFamily="2" charset="2"/>
              </a:rPr>
              <a:t> responsible for  </a:t>
            </a:r>
            <a:r>
              <a:rPr lang="en-US" altLang="en-US" sz="1650" dirty="0">
                <a:solidFill>
                  <a:srgbClr val="0033CC"/>
                </a:solidFill>
                <a:latin typeface="+mn-lt"/>
                <a:cs typeface="Times New Roman" pitchFamily="18" charset="0"/>
                <a:sym typeface="Wingdings" pitchFamily="2" charset="2"/>
              </a:rPr>
              <a:t>compact size of cellular handsets.</a:t>
            </a:r>
            <a:endParaRPr lang="en-US" altLang="en-US" sz="1650" dirty="0">
              <a:solidFill>
                <a:srgbClr val="0033CC"/>
              </a:solidFill>
              <a:latin typeface="+mn-lt"/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613620" y="990600"/>
            <a:ext cx="5772150" cy="392407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lIns="68572" tIns="34286" rIns="68572" bIns="34286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en-US" sz="2100" b="1" dirty="0">
                <a:solidFill>
                  <a:srgbClr val="960000"/>
                </a:solidFill>
                <a:latin typeface="+mj-lt"/>
                <a:cs typeface="Times New Roman" pitchFamily="18" charset="0"/>
              </a:rPr>
              <a:t>Reasons for spread of Wireless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43700" y="3310240"/>
            <a:ext cx="2400300" cy="229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651" name="TextBox 4"/>
          <p:cNvSpPr txBox="1">
            <a:spLocks noChangeArrowheads="1"/>
          </p:cNvSpPr>
          <p:nvPr/>
        </p:nvSpPr>
        <p:spPr bwMode="auto">
          <a:xfrm>
            <a:off x="1600200" y="1058818"/>
            <a:ext cx="5772150" cy="392407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lIns="68572" tIns="34286" rIns="68572" bIns="34286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en-US" sz="2100" b="1" dirty="0">
                <a:solidFill>
                  <a:srgbClr val="960000"/>
                </a:solidFill>
                <a:latin typeface="+mj-lt"/>
                <a:cs typeface="Times New Roman" pitchFamily="18" charset="0"/>
              </a:rPr>
              <a:t>Characteristic of Short Range Radio</a:t>
            </a:r>
          </a:p>
        </p:txBody>
      </p:sp>
      <p:sp>
        <p:nvSpPr>
          <p:cNvPr id="27652" name="TextBox 3"/>
          <p:cNvSpPr txBox="1">
            <a:spLocks noChangeArrowheads="1"/>
          </p:cNvSpPr>
          <p:nvPr/>
        </p:nvSpPr>
        <p:spPr bwMode="auto">
          <a:xfrm>
            <a:off x="1123950" y="1547720"/>
            <a:ext cx="7067550" cy="3762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2" tIns="34286" rIns="68572" bIns="34286">
            <a:spAutoFit/>
          </a:bodyPr>
          <a:lstStyle/>
          <a:p>
            <a:pPr indent="347612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altLang="en-US" sz="1650" b="1" dirty="0">
                <a:solidFill>
                  <a:srgbClr val="0000FF"/>
                </a:solidFill>
                <a:latin typeface="+mn-lt"/>
                <a:cs typeface="Times New Roman" pitchFamily="18" charset="0"/>
              </a:rPr>
              <a:t>RF output </a:t>
            </a:r>
            <a:r>
              <a:rPr lang="en-US" altLang="en-US" sz="1650" dirty="0">
                <a:latin typeface="+mn-lt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en-US" sz="1650" dirty="0">
                <a:latin typeface="+mn-lt"/>
                <a:cs typeface="Times New Roman" pitchFamily="18" charset="0"/>
              </a:rPr>
              <a:t> several </a:t>
            </a:r>
            <a:r>
              <a:rPr lang="en-US" altLang="en-US" sz="1650" b="1" dirty="0" err="1">
                <a:latin typeface="+mn-lt"/>
                <a:cs typeface="Times New Roman" pitchFamily="18" charset="0"/>
              </a:rPr>
              <a:t>microWatts</a:t>
            </a:r>
            <a:r>
              <a:rPr lang="en-US" altLang="en-US" sz="1650" dirty="0">
                <a:latin typeface="+mn-lt"/>
                <a:cs typeface="Times New Roman" pitchFamily="18" charset="0"/>
              </a:rPr>
              <a:t> up to </a:t>
            </a:r>
            <a:r>
              <a:rPr lang="en-US" altLang="en-US" sz="1650" b="1" dirty="0">
                <a:latin typeface="+mn-lt"/>
                <a:cs typeface="Times New Roman" pitchFamily="18" charset="0"/>
              </a:rPr>
              <a:t>100 </a:t>
            </a:r>
            <a:r>
              <a:rPr lang="en-US" altLang="en-US" sz="1650" b="1" dirty="0" err="1">
                <a:latin typeface="+mn-lt"/>
                <a:cs typeface="Times New Roman" pitchFamily="18" charset="0"/>
              </a:rPr>
              <a:t>milliWatts</a:t>
            </a:r>
            <a:endParaRPr lang="en-US" altLang="en-US" sz="1650" b="1" dirty="0">
              <a:latin typeface="+mn-lt"/>
              <a:cs typeface="Times New Roman" pitchFamily="18" charset="0"/>
            </a:endParaRPr>
          </a:p>
          <a:p>
            <a:pPr indent="347612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altLang="en-US" sz="1650" b="1" dirty="0">
                <a:solidFill>
                  <a:srgbClr val="0000FF"/>
                </a:solidFill>
                <a:latin typeface="+mn-lt"/>
                <a:cs typeface="Times New Roman" pitchFamily="18" charset="0"/>
              </a:rPr>
              <a:t>Communication range </a:t>
            </a:r>
            <a:r>
              <a:rPr lang="en-US" altLang="en-US" sz="1650" dirty="0">
                <a:latin typeface="+mn-lt"/>
                <a:cs typeface="Times New Roman" pitchFamily="18" charset="0"/>
                <a:sym typeface="Wingdings" pitchFamily="2" charset="2"/>
              </a:rPr>
              <a:t>several </a:t>
            </a:r>
            <a:r>
              <a:rPr lang="en-US" altLang="en-US" sz="1650" b="1" dirty="0">
                <a:latin typeface="+mn-lt"/>
                <a:cs typeface="Times New Roman" pitchFamily="18" charset="0"/>
                <a:sym typeface="Wingdings" pitchFamily="2" charset="2"/>
              </a:rPr>
              <a:t>cm</a:t>
            </a:r>
            <a:r>
              <a:rPr lang="en-US" altLang="en-US" sz="1650" dirty="0">
                <a:latin typeface="+mn-lt"/>
                <a:cs typeface="Times New Roman" pitchFamily="18" charset="0"/>
                <a:sym typeface="Wingdings" pitchFamily="2" charset="2"/>
              </a:rPr>
              <a:t> up to several </a:t>
            </a:r>
            <a:r>
              <a:rPr lang="en-US" altLang="en-US" sz="1650" b="1" dirty="0">
                <a:latin typeface="+mn-lt"/>
                <a:cs typeface="Times New Roman" pitchFamily="18" charset="0"/>
                <a:sym typeface="Wingdings" pitchFamily="2" charset="2"/>
              </a:rPr>
              <a:t>100 m</a:t>
            </a:r>
          </a:p>
          <a:p>
            <a:pPr indent="347612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altLang="en-US" sz="1650" b="1" dirty="0">
                <a:solidFill>
                  <a:srgbClr val="0000FF"/>
                </a:solidFill>
                <a:latin typeface="+mn-lt"/>
                <a:cs typeface="Times New Roman" pitchFamily="18" charset="0"/>
                <a:sym typeface="Wingdings" pitchFamily="2" charset="2"/>
              </a:rPr>
              <a:t>Indoor operation</a:t>
            </a:r>
          </a:p>
          <a:p>
            <a:pPr indent="347612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altLang="en-US" sz="1650" b="1" dirty="0">
                <a:solidFill>
                  <a:srgbClr val="0000FF"/>
                </a:solidFill>
                <a:latin typeface="+mn-lt"/>
                <a:cs typeface="Times New Roman" pitchFamily="18" charset="0"/>
                <a:sym typeface="Wingdings" pitchFamily="2" charset="2"/>
              </a:rPr>
              <a:t>Omnidirectional</a:t>
            </a:r>
            <a:r>
              <a:rPr lang="en-US" altLang="en-US" sz="1650" dirty="0">
                <a:latin typeface="+mn-lt"/>
                <a:cs typeface="Times New Roman" pitchFamily="18" charset="0"/>
                <a:sym typeface="Wingdings" pitchFamily="2" charset="2"/>
              </a:rPr>
              <a:t> built-in antennas</a:t>
            </a:r>
          </a:p>
          <a:p>
            <a:pPr indent="347612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altLang="en-US" sz="1650" b="1" dirty="0">
                <a:solidFill>
                  <a:srgbClr val="0000FF"/>
                </a:solidFill>
                <a:latin typeface="+mn-lt"/>
                <a:cs typeface="Times New Roman" pitchFamily="18" charset="0"/>
                <a:sym typeface="Wingdings" pitchFamily="2" charset="2"/>
              </a:rPr>
              <a:t>Simple construction and low price </a:t>
            </a:r>
            <a:r>
              <a:rPr lang="en-US" altLang="en-US" sz="1650" dirty="0">
                <a:latin typeface="+mn-lt"/>
                <a:cs typeface="Times New Roman" pitchFamily="18" charset="0"/>
                <a:sym typeface="Wingdings" pitchFamily="2" charset="2"/>
              </a:rPr>
              <a:t> consumer  applications</a:t>
            </a:r>
          </a:p>
          <a:p>
            <a:pPr indent="347612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altLang="en-US" sz="1650" b="1" dirty="0">
                <a:solidFill>
                  <a:srgbClr val="0000FF"/>
                </a:solidFill>
                <a:latin typeface="+mn-lt"/>
                <a:cs typeface="Times New Roman" pitchFamily="18" charset="0"/>
                <a:sym typeface="Wingdings" pitchFamily="2" charset="2"/>
              </a:rPr>
              <a:t>Unlicensed operation</a:t>
            </a:r>
          </a:p>
          <a:p>
            <a:pPr indent="347612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altLang="en-US" sz="1650" dirty="0">
                <a:latin typeface="+mn-lt"/>
                <a:cs typeface="Times New Roman" pitchFamily="18" charset="0"/>
                <a:sym typeface="Wingdings" pitchFamily="2" charset="2"/>
              </a:rPr>
              <a:t>Non critical bandwidth specifications</a:t>
            </a:r>
          </a:p>
          <a:p>
            <a:pPr indent="347612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altLang="en-US" sz="1650" b="1" dirty="0">
                <a:solidFill>
                  <a:srgbClr val="0000FF"/>
                </a:solidFill>
                <a:latin typeface="+mn-lt"/>
                <a:cs typeface="Times New Roman" pitchFamily="18" charset="0"/>
                <a:sym typeface="Wingdings" pitchFamily="2" charset="2"/>
              </a:rPr>
              <a:t>UHF</a:t>
            </a:r>
            <a:r>
              <a:rPr lang="en-US" altLang="en-US" sz="1650" b="1" dirty="0">
                <a:latin typeface="+mn-lt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en-US" sz="1650" dirty="0">
                <a:latin typeface="+mn-lt"/>
                <a:cs typeface="Times New Roman" pitchFamily="18" charset="0"/>
                <a:sym typeface="Wingdings" pitchFamily="2" charset="2"/>
              </a:rPr>
              <a:t>operation</a:t>
            </a:r>
          </a:p>
          <a:p>
            <a:pPr indent="347612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altLang="en-US" sz="1650" b="1" dirty="0">
                <a:solidFill>
                  <a:srgbClr val="0000FF"/>
                </a:solidFill>
                <a:latin typeface="+mn-lt"/>
                <a:cs typeface="Times New Roman" pitchFamily="18" charset="0"/>
                <a:sym typeface="Wingdings" pitchFamily="2" charset="2"/>
              </a:rPr>
              <a:t>Battery operated </a:t>
            </a:r>
            <a:r>
              <a:rPr lang="en-US" altLang="en-US" sz="1650" dirty="0" err="1">
                <a:latin typeface="+mn-lt"/>
                <a:cs typeface="Times New Roman" pitchFamily="18" charset="0"/>
                <a:sym typeface="Wingdings" pitchFamily="2" charset="2"/>
              </a:rPr>
              <a:t>Tx</a:t>
            </a:r>
            <a:r>
              <a:rPr lang="en-US" altLang="en-US" sz="1650" dirty="0">
                <a:latin typeface="+mn-lt"/>
                <a:cs typeface="Times New Roman" pitchFamily="18" charset="0"/>
                <a:sym typeface="Wingdings" pitchFamily="2" charset="2"/>
              </a:rPr>
              <a:t>/Rx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endParaRPr lang="en-US" altLang="en-US" sz="1650" dirty="0">
              <a:latin typeface="+mn-lt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5516012"/>
            <a:ext cx="6819900" cy="900238"/>
          </a:xfrm>
          <a:prstGeom prst="rect">
            <a:avLst/>
          </a:prstGeom>
          <a:solidFill>
            <a:schemeClr val="tx1"/>
          </a:solidFill>
        </p:spPr>
        <p:txBody>
          <a:bodyPr wrap="square" lIns="68572" tIns="34286" rIns="68572" bIns="34286">
            <a:spAutoFit/>
          </a:bodyPr>
          <a:lstStyle/>
          <a:p>
            <a:r>
              <a:rPr lang="en-US" altLang="en-US" b="1" dirty="0">
                <a:solidFill>
                  <a:srgbClr val="FFFF00"/>
                </a:solidFill>
                <a:cs typeface="Times New Roman" pitchFamily="18" charset="0"/>
                <a:sym typeface="Wingdings" pitchFamily="2" charset="2"/>
              </a:rPr>
              <a:t>Omnidirectional </a:t>
            </a:r>
            <a:r>
              <a:rPr lang="en-US" b="1" dirty="0">
                <a:solidFill>
                  <a:srgbClr val="FFFF00"/>
                </a:solidFill>
              </a:rPr>
              <a:t>antenna </a:t>
            </a:r>
            <a:r>
              <a:rPr lang="en-US" dirty="0">
                <a:solidFill>
                  <a:schemeClr val="bg1"/>
                </a:solidFill>
              </a:rPr>
              <a:t>which radiates equal radio power in all directions perpendicular to an axis, with power varying with angle to the axis,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6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6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6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6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E63DB-06E7-CE6D-F8D7-647F4E84B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4" y="1371602"/>
            <a:ext cx="4573859" cy="4314962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10FC714-C2E3-F0D9-5ECC-C5701A28EB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925" y="1025353"/>
            <a:ext cx="5772150" cy="346241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lIns="68572" tIns="34286" rIns="68572" bIns="34286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en-US" b="1" dirty="0">
                <a:latin typeface="+mj-lt"/>
                <a:cs typeface="Times New Roman" pitchFamily="18" charset="0"/>
              </a:rPr>
              <a:t>Short range radio applications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0FA7C21-867B-C03C-E9C9-514E04291D89}"/>
                  </a:ext>
                </a:extLst>
              </p14:cNvPr>
              <p14:cNvContentPartPr/>
              <p14:nvPr/>
            </p14:nvContentPartPr>
            <p14:xfrm>
              <a:off x="4837396" y="3238636"/>
              <a:ext cx="515700" cy="64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0FA7C21-867B-C03C-E9C9-514E04291D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83415" y="3130996"/>
                <a:ext cx="623302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2322A54-B849-ED25-463E-E2E3F1B64B6B}"/>
                  </a:ext>
                </a:extLst>
              </p14:cNvPr>
              <p14:cNvContentPartPr/>
              <p14:nvPr/>
            </p14:nvContentPartPr>
            <p14:xfrm>
              <a:off x="4874386" y="3709786"/>
              <a:ext cx="584550" cy="104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2322A54-B849-ED25-463E-E2E3F1B64B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0394" y="3601786"/>
                <a:ext cx="692173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CE6CC4A-B533-E074-D4C8-AE271A618F08}"/>
                  </a:ext>
                </a:extLst>
              </p14:cNvPr>
              <p14:cNvContentPartPr/>
              <p14:nvPr/>
            </p14:nvContentPartPr>
            <p14:xfrm>
              <a:off x="4785826" y="5451286"/>
              <a:ext cx="555390" cy="383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CE6CC4A-B533-E074-D4C8-AE271A618F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31835" y="5343791"/>
                <a:ext cx="663013" cy="2529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6712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09A1F08-1820-D7D6-9C64-7722B1187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3" y="1543053"/>
            <a:ext cx="5479256" cy="411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548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1143000" y="822627"/>
            <a:ext cx="138548" cy="346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72" tIns="34286" rIns="68572" bIns="34286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485901"/>
            <a:ext cx="6858000" cy="3838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0" y="1143001"/>
            <a:ext cx="548640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r>
              <a:rPr lang="en-US" b="1" dirty="0">
                <a:solidFill>
                  <a:srgbClr val="960000"/>
                </a:solidFill>
                <a:latin typeface="+mj-lt"/>
                <a:ea typeface="Calibri"/>
                <a:cs typeface="Calibri"/>
              </a:rPr>
              <a:t>Elements of Wireless Communication Systems</a:t>
            </a:r>
            <a:endParaRPr lang="en-US" b="1" dirty="0">
              <a:solidFill>
                <a:srgbClr val="960000"/>
              </a:solidFill>
              <a:latin typeface="+mj-lt"/>
            </a:endParaRPr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600200"/>
            <a:ext cx="5029200" cy="442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6858000" y="2044009"/>
            <a:ext cx="2000250" cy="2769981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marL="82142" lvl="1" indent="26071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sz="1500" b="1" dirty="0">
                <a:solidFill>
                  <a:srgbClr val="0033CC"/>
                </a:solidFill>
                <a:latin typeface="+mn-lt"/>
                <a:cs typeface="Times New Roman" panose="02020603050405020304" pitchFamily="18" charset="0"/>
              </a:rPr>
              <a:t>Data source</a:t>
            </a:r>
          </a:p>
          <a:p>
            <a:pPr marL="82142" lvl="1" indent="26071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sz="1500" b="1" dirty="0">
                <a:solidFill>
                  <a:srgbClr val="0033CC"/>
                </a:solidFill>
                <a:latin typeface="+mn-lt"/>
                <a:cs typeface="Times New Roman" panose="02020603050405020304" pitchFamily="18" charset="0"/>
              </a:rPr>
              <a:t>RF generating  section</a:t>
            </a:r>
          </a:p>
          <a:p>
            <a:pPr marL="67856" lvl="1" indent="274995">
              <a:lnSpc>
                <a:spcPct val="90000"/>
              </a:lnSpc>
              <a:buFont typeface="+mj-lt"/>
              <a:buAutoNum type="arabicPeriod"/>
              <a:tabLst>
                <a:tab pos="332137" algn="l"/>
              </a:tabLst>
              <a:defRPr/>
            </a:pPr>
            <a:r>
              <a:rPr lang="en-US" altLang="en-US" sz="1500" b="1" dirty="0">
                <a:solidFill>
                  <a:srgbClr val="0033CC"/>
                </a:solidFill>
                <a:latin typeface="+mn-lt"/>
                <a:cs typeface="Times New Roman" panose="02020603050405020304" pitchFamily="18" charset="0"/>
              </a:rPr>
              <a:t>RF conduction and   radiation</a:t>
            </a:r>
          </a:p>
          <a:p>
            <a:pPr marL="82142" lvl="1" indent="26071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sz="1500" b="1" dirty="0">
                <a:solidFill>
                  <a:srgbClr val="960000"/>
                </a:solidFill>
                <a:latin typeface="+mn-lt"/>
                <a:cs typeface="Times New Roman" panose="02020603050405020304" pitchFamily="18" charset="0"/>
              </a:rPr>
              <a:t>Radio channel</a:t>
            </a:r>
          </a:p>
          <a:p>
            <a:pPr marL="82142" lvl="1" indent="26071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sz="1500" b="1" dirty="0">
                <a:solidFill>
                  <a:srgbClr val="008000"/>
                </a:solidFill>
                <a:latin typeface="+mn-lt"/>
                <a:cs typeface="Times New Roman" panose="02020603050405020304" pitchFamily="18" charset="0"/>
              </a:rPr>
              <a:t>Receivers</a:t>
            </a:r>
          </a:p>
          <a:p>
            <a:pPr marL="82142" lvl="1" indent="26071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sz="1500" b="1" dirty="0">
                <a:solidFill>
                  <a:srgbClr val="002060"/>
                </a:solidFill>
                <a:latin typeface="+mn-lt"/>
                <a:cs typeface="Times New Roman" panose="02020603050405020304" pitchFamily="18" charset="0"/>
              </a:rPr>
              <a:t>Power supply</a:t>
            </a:r>
          </a:p>
          <a:p>
            <a:pPr marL="82142" lvl="1" indent="260710">
              <a:lnSpc>
                <a:spcPct val="90000"/>
              </a:lnSpc>
              <a:buFont typeface="+mj-lt"/>
              <a:buAutoNum type="arabicPeriod"/>
              <a:defRPr/>
            </a:pPr>
            <a:endParaRPr lang="en-US" altLang="en-US" sz="1500" b="1" dirty="0">
              <a:solidFill>
                <a:srgbClr val="0033CC"/>
              </a:solidFill>
              <a:latin typeface="+mn-lt"/>
              <a:cs typeface="Times New Roman" panose="02020603050405020304" pitchFamily="18" charset="0"/>
            </a:endParaRPr>
          </a:p>
          <a:p>
            <a:pPr marL="82142" lvl="1" indent="260710">
              <a:lnSpc>
                <a:spcPct val="90000"/>
              </a:lnSpc>
              <a:buFont typeface="+mj-lt"/>
              <a:buAutoNum type="arabicPeriod"/>
              <a:defRPr/>
            </a:pPr>
            <a:endParaRPr lang="en-US" altLang="en-US" sz="1500" b="1" dirty="0">
              <a:solidFill>
                <a:srgbClr val="0033CC"/>
              </a:solidFill>
              <a:latin typeface="+mn-lt"/>
              <a:cs typeface="Times New Roman" panose="02020603050405020304" pitchFamily="18" charset="0"/>
            </a:endParaRPr>
          </a:p>
          <a:p>
            <a:pPr marL="82142" lvl="1" indent="260710">
              <a:lnSpc>
                <a:spcPct val="90000"/>
              </a:lnSpc>
              <a:buFont typeface="+mj-lt"/>
              <a:buAutoNum type="arabicPeriod"/>
              <a:defRPr/>
            </a:pPr>
            <a:endParaRPr lang="en-US" altLang="en-US" sz="1500" b="1" dirty="0">
              <a:solidFill>
                <a:srgbClr val="0033CC"/>
              </a:solidFill>
              <a:latin typeface="+mn-lt"/>
              <a:cs typeface="Times New Roman" panose="02020603050405020304" pitchFamily="18" charset="0"/>
            </a:endParaRPr>
          </a:p>
          <a:p>
            <a:pPr marL="82142" lvl="1" indent="260710">
              <a:lnSpc>
                <a:spcPct val="90000"/>
              </a:lnSpc>
              <a:buFont typeface="+mj-lt"/>
              <a:buAutoNum type="arabicPeriod"/>
              <a:defRPr/>
            </a:pPr>
            <a:endParaRPr lang="en-US" altLang="en-US" sz="1500" b="1" dirty="0">
              <a:solidFill>
                <a:srgbClr val="0033CC"/>
              </a:solidFill>
              <a:latin typeface="+mn-lt"/>
              <a:cs typeface="Times New Roman" panose="02020603050405020304" pitchFamily="18" charset="0"/>
            </a:endParaRPr>
          </a:p>
          <a:p>
            <a:pPr marL="82142" lvl="1" indent="260710">
              <a:lnSpc>
                <a:spcPct val="90000"/>
              </a:lnSpc>
              <a:buFont typeface="+mj-lt"/>
              <a:buAutoNum type="arabicPeriod"/>
              <a:defRPr/>
            </a:pPr>
            <a:endParaRPr lang="en-US" altLang="en-US" sz="1500" b="1" dirty="0">
              <a:solidFill>
                <a:srgbClr val="0033CC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52600" y="597127"/>
            <a:ext cx="548640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+mj-lt"/>
                <a:ea typeface="Calibri"/>
                <a:cs typeface="Calibri"/>
              </a:rPr>
              <a:t>Elements of Wireless Communication Systems</a:t>
            </a:r>
            <a:endParaRPr lang="en-US" b="1" dirty="0">
              <a:latin typeface="+mj-lt"/>
            </a:endParaRP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428750" y="1543050"/>
            <a:ext cx="6457950" cy="38862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142" lvl="1" indent="26071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sz="1800" b="1" dirty="0">
                <a:solidFill>
                  <a:srgbClr val="0033CC"/>
                </a:solidFill>
                <a:cs typeface="Times New Roman" panose="02020603050405020304" pitchFamily="18" charset="0"/>
              </a:rPr>
              <a:t>Data source</a:t>
            </a:r>
            <a:r>
              <a:rPr lang="en-US" altLang="en-US" sz="1800" dirty="0">
                <a:solidFill>
                  <a:srgbClr val="0033CC"/>
                </a:solidFill>
                <a:cs typeface="Times New Roman" panose="02020603050405020304" pitchFamily="18" charset="0"/>
              </a:rPr>
              <a:t>: </a:t>
            </a:r>
          </a:p>
          <a:p>
            <a:pPr marL="389279" lvl="2" indent="253567">
              <a:lnSpc>
                <a:spcPct val="90000"/>
              </a:lnSpc>
              <a:defRPr/>
            </a:pPr>
            <a:r>
              <a:rPr lang="en-US" altLang="en-US" sz="1500" b="1" dirty="0">
                <a:cs typeface="Times New Roman" panose="02020603050405020304" pitchFamily="18" charset="0"/>
              </a:rPr>
              <a:t>Analog/ Digital</a:t>
            </a:r>
          </a:p>
          <a:p>
            <a:pPr marL="389279" lvl="2" indent="253567">
              <a:lnSpc>
                <a:spcPct val="90000"/>
              </a:lnSpc>
              <a:defRPr/>
            </a:pPr>
            <a:r>
              <a:rPr lang="en-US" altLang="en-US" sz="1500" b="1" dirty="0">
                <a:cs typeface="Times New Roman" panose="02020603050405020304" pitchFamily="18" charset="0"/>
              </a:rPr>
              <a:t>Simple on/off  info </a:t>
            </a: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altLang="en-US" sz="1500" dirty="0">
                <a:solidFill>
                  <a:srgbClr val="0000FF"/>
                </a:solidFill>
                <a:cs typeface="Times New Roman" panose="02020603050405020304" pitchFamily="18" charset="0"/>
                <a:sym typeface="Wingdings" pitchFamily="2" charset="2"/>
              </a:rPr>
              <a:t>security intrusion detector, panic button, manual remote control unit</a:t>
            </a:r>
          </a:p>
          <a:p>
            <a:pPr marL="389279" lvl="2" indent="253567">
              <a:lnSpc>
                <a:spcPct val="90000"/>
              </a:lnSpc>
              <a:defRPr/>
            </a:pP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Change of state of data cause </a:t>
            </a:r>
            <a:r>
              <a:rPr lang="en-US" altLang="en-US" sz="1500" b="1" dirty="0">
                <a:solidFill>
                  <a:srgbClr val="960000"/>
                </a:solidFill>
                <a:cs typeface="Times New Roman" panose="02020603050405020304" pitchFamily="18" charset="0"/>
                <a:sym typeface="Wingdings" pitchFamily="2" charset="2"/>
              </a:rPr>
              <a:t>message frame  </a:t>
            </a:r>
            <a:r>
              <a:rPr lang="en-US" altLang="en-US" sz="1500" b="1" dirty="0">
                <a:cs typeface="Times New Roman" panose="02020603050405020304" pitchFamily="18" charset="0"/>
                <a:sym typeface="Wingdings" pitchFamily="2" charset="2"/>
              </a:rPr>
              <a:t>modulated on </a:t>
            </a:r>
            <a:r>
              <a:rPr lang="en-US" altLang="en-US" sz="1500" b="1" dirty="0">
                <a:solidFill>
                  <a:srgbClr val="0000FF"/>
                </a:solidFill>
                <a:cs typeface="Times New Roman" panose="02020603050405020304" pitchFamily="18" charset="0"/>
                <a:sym typeface="Wingdings" pitchFamily="2" charset="2"/>
              </a:rPr>
              <a:t>RF carrier</a:t>
            </a: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r>
              <a:rPr lang="en-US" altLang="en-US" sz="1500" b="1" dirty="0">
                <a:solidFill>
                  <a:srgbClr val="960000"/>
                </a:solidFill>
                <a:cs typeface="Times New Roman" panose="02020603050405020304" pitchFamily="18" charset="0"/>
                <a:sym typeface="Wingdings" pitchFamily="2" charset="2"/>
              </a:rPr>
              <a:t>Address field </a:t>
            </a: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 identifies unit that is transmitting</a:t>
            </a:r>
          </a:p>
          <a:p>
            <a:pPr marL="389279" lvl="2" indent="253567">
              <a:lnSpc>
                <a:spcPct val="90000"/>
              </a:lnSpc>
              <a:defRPr/>
            </a:pPr>
            <a:r>
              <a:rPr lang="en-US" altLang="en-US" sz="1500" b="1" dirty="0">
                <a:solidFill>
                  <a:srgbClr val="960000"/>
                </a:solidFill>
                <a:cs typeface="Times New Roman" panose="02020603050405020304" pitchFamily="18" charset="0"/>
                <a:sym typeface="Wingdings" pitchFamily="2" charset="2"/>
              </a:rPr>
              <a:t>Data field </a:t>
            </a: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conveys  specific info (on/off form)</a:t>
            </a:r>
          </a:p>
          <a:p>
            <a:pPr marL="389279" lvl="2" indent="253567">
              <a:lnSpc>
                <a:spcPct val="90000"/>
              </a:lnSpc>
              <a:defRPr/>
            </a:pPr>
            <a:r>
              <a:rPr lang="en-US" altLang="en-US" sz="1500" b="1" dirty="0">
                <a:solidFill>
                  <a:srgbClr val="960000"/>
                </a:solidFill>
                <a:cs typeface="Times New Roman" panose="02020603050405020304" pitchFamily="18" charset="0"/>
                <a:sym typeface="Wingdings" pitchFamily="2" charset="2"/>
              </a:rPr>
              <a:t>Parity bit </a:t>
            </a: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 detect false messages</a:t>
            </a:r>
          </a:p>
          <a:p>
            <a:pPr marL="389279" lvl="2" indent="253567">
              <a:lnSpc>
                <a:spcPct val="90000"/>
              </a:lnSpc>
              <a:defRPr/>
            </a:pPr>
            <a:r>
              <a:rPr lang="en-US" altLang="en-US" sz="1500" b="1" dirty="0">
                <a:solidFill>
                  <a:srgbClr val="B911A5"/>
                </a:solidFill>
                <a:cs typeface="Times New Roman" panose="02020603050405020304" pitchFamily="18" charset="0"/>
                <a:sym typeface="Wingdings" pitchFamily="2" charset="2"/>
              </a:rPr>
              <a:t>Computer accessories and WLAN</a:t>
            </a:r>
            <a:r>
              <a:rPr lang="en-US" altLang="en-US" sz="1500" b="1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send </a:t>
            </a:r>
            <a:r>
              <a:rPr lang="en-US" altLang="en-US" sz="1500" b="1" dirty="0">
                <a:solidFill>
                  <a:srgbClr val="0033CC"/>
                </a:solidFill>
                <a:cs typeface="Times New Roman" panose="02020603050405020304" pitchFamily="18" charset="0"/>
                <a:sym typeface="Wingdings" pitchFamily="2" charset="2"/>
              </a:rPr>
              <a:t>continuous digital data </a:t>
            </a: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over short –range link</a:t>
            </a:r>
          </a:p>
          <a:p>
            <a:pPr marL="732129" lvl="3" indent="253567">
              <a:lnSpc>
                <a:spcPct val="90000"/>
              </a:lnSpc>
              <a:defRPr/>
            </a:pP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Data are organized protocol including sophisticated </a:t>
            </a:r>
            <a:r>
              <a:rPr lang="en-US" altLang="en-US" sz="1500" dirty="0">
                <a:solidFill>
                  <a:srgbClr val="0000FF"/>
                </a:solidFill>
                <a:cs typeface="Times New Roman" panose="02020603050405020304" pitchFamily="18" charset="0"/>
                <a:sym typeface="Wingdings" pitchFamily="2" charset="2"/>
              </a:rPr>
              <a:t>error detection and correction technique</a:t>
            </a:r>
          </a:p>
          <a:p>
            <a:pPr marL="389279" lvl="2" indent="253567">
              <a:lnSpc>
                <a:spcPct val="90000"/>
              </a:lnSpc>
              <a:defRPr/>
            </a:pPr>
            <a:r>
              <a:rPr lang="en-US" altLang="en-US" sz="1500" b="1" dirty="0">
                <a:solidFill>
                  <a:srgbClr val="B911A5"/>
                </a:solidFill>
                <a:cs typeface="Times New Roman" panose="02020603050405020304" pitchFamily="18" charset="0"/>
                <a:sym typeface="Wingdings" pitchFamily="2" charset="2"/>
              </a:rPr>
              <a:t>Audio devices </a:t>
            </a: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wireless microphone and headsets </a:t>
            </a:r>
            <a:r>
              <a:rPr lang="en-US" altLang="en-US" sz="1500" b="1" dirty="0">
                <a:solidFill>
                  <a:srgbClr val="0000FF"/>
                </a:solidFill>
                <a:cs typeface="Times New Roman" panose="02020603050405020304" pitchFamily="18" charset="0"/>
                <a:sym typeface="Wingdings" pitchFamily="2" charset="2"/>
              </a:rPr>
              <a:t>send analog data to modulator</a:t>
            </a:r>
            <a:r>
              <a:rPr lang="en-US" altLang="en-US" sz="1500" b="1" dirty="0">
                <a:cs typeface="Times New Roman" panose="02020603050405020304" pitchFamily="18" charset="0"/>
                <a:sym typeface="Wingdings" pitchFamily="2" charset="2"/>
              </a:rPr>
              <a:t>.</a:t>
            </a: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 </a:t>
            </a:r>
          </a:p>
          <a:p>
            <a:pPr marL="732129" lvl="3" indent="253567">
              <a:lnSpc>
                <a:spcPct val="90000"/>
              </a:lnSpc>
              <a:defRPr/>
            </a:pP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These data specially processed  for  better pefromance over  wireless channel</a:t>
            </a: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/>
          <a:srcRect t="10000"/>
          <a:stretch>
            <a:fillRect/>
          </a:stretch>
        </p:blipFill>
        <p:spPr bwMode="auto">
          <a:xfrm>
            <a:off x="2743200" y="2971800"/>
            <a:ext cx="43243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14500" y="1215393"/>
            <a:ext cx="7124700" cy="6019332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500" b="1" dirty="0">
                <a:solidFill>
                  <a:srgbClr val="0033CC"/>
                </a:solidFill>
                <a:latin typeface="+mn-lt"/>
              </a:rPr>
              <a:t>Unit-1: </a:t>
            </a:r>
            <a:r>
              <a:rPr lang="en-US" sz="1500" b="1" dirty="0">
                <a:solidFill>
                  <a:srgbClr val="0033CC"/>
                </a:solidFill>
                <a:latin typeface="+mn-lt"/>
              </a:rPr>
              <a:t>Wireless systems</a:t>
            </a:r>
            <a:endParaRPr lang="en-US" sz="1500" dirty="0">
              <a:solidFill>
                <a:srgbClr val="0033CC"/>
              </a:solidFill>
              <a:latin typeface="+mn-lt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500" b="1" dirty="0">
                <a:solidFill>
                  <a:srgbClr val="0033CC"/>
                </a:solidFill>
                <a:latin typeface="+mn-lt"/>
              </a:rPr>
              <a:t>Unit-2: Antenna and </a:t>
            </a:r>
            <a:r>
              <a:rPr lang="en-US" sz="1500" b="1" dirty="0">
                <a:solidFill>
                  <a:srgbClr val="0033CC"/>
                </a:solidFill>
                <a:latin typeface="+mn-lt"/>
              </a:rPr>
              <a:t>Baseband coding basics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500" b="1" dirty="0">
                <a:solidFill>
                  <a:srgbClr val="0033CC"/>
                </a:solidFill>
                <a:latin typeface="+mn-lt"/>
              </a:rPr>
              <a:t>Unit-3:  </a:t>
            </a:r>
            <a:r>
              <a:rPr lang="en-US" sz="1500" b="1" dirty="0">
                <a:solidFill>
                  <a:srgbClr val="0033CC"/>
                </a:solidFill>
                <a:latin typeface="+mn-lt"/>
              </a:rPr>
              <a:t>RF transceivers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500" b="1" dirty="0">
                <a:latin typeface="+mn-lt"/>
              </a:rPr>
              <a:t>Unit-4: </a:t>
            </a:r>
            <a:r>
              <a:rPr lang="en-US" sz="1500" b="1" dirty="0">
                <a:latin typeface="+mn-lt"/>
              </a:rPr>
              <a:t>Wireless standards</a:t>
            </a:r>
            <a:endParaRPr lang="en-US" sz="1500" dirty="0">
              <a:latin typeface="+mn-lt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1500" b="1" dirty="0">
                <a:latin typeface="+mn-lt"/>
              </a:rPr>
              <a:t>Unit-5: </a:t>
            </a:r>
            <a:r>
              <a:rPr lang="en-US" sz="1500" b="1" dirty="0">
                <a:latin typeface="+mn-lt"/>
              </a:rPr>
              <a:t>Optical wireless technologies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sz="1500" b="1" dirty="0">
              <a:latin typeface="+mn-lt"/>
            </a:endParaRPr>
          </a:p>
          <a:p>
            <a:pPr marL="342900" indent="-342900">
              <a:buAutoNum type="arabicPeriod"/>
            </a:pPr>
            <a:r>
              <a:rPr lang="en-IN" sz="1500" b="1" dirty="0">
                <a:solidFill>
                  <a:srgbClr val="0033CC"/>
                </a:solidFill>
                <a:latin typeface="+mn-lt"/>
              </a:rPr>
              <a:t>Alan </a:t>
            </a:r>
            <a:r>
              <a:rPr lang="en-IN" sz="1500" b="1" dirty="0" err="1">
                <a:solidFill>
                  <a:srgbClr val="0033CC"/>
                </a:solidFill>
                <a:latin typeface="+mn-lt"/>
              </a:rPr>
              <a:t>Bensky</a:t>
            </a:r>
            <a:r>
              <a:rPr lang="en-IN" sz="1500" b="1" dirty="0">
                <a:solidFill>
                  <a:srgbClr val="0033CC"/>
                </a:solidFill>
                <a:latin typeface="+mn-lt"/>
              </a:rPr>
              <a:t>, “Short range Wireless Communications- Fundamentals of RF system design and Applications”, Elsevier Inc, 2004</a:t>
            </a:r>
          </a:p>
          <a:p>
            <a:pPr marL="342900" indent="-342900">
              <a:buAutoNum type="arabicPeriod"/>
            </a:pPr>
            <a:endParaRPr lang="en-IN" sz="1500" b="1" dirty="0">
              <a:solidFill>
                <a:srgbClr val="0033CC"/>
              </a:solidFill>
              <a:latin typeface="+mn-lt"/>
            </a:endParaRPr>
          </a:p>
          <a:p>
            <a:r>
              <a:rPr lang="en-IN" sz="1600" dirty="0"/>
              <a:t> 2. Antti V. Raisanen, </a:t>
            </a:r>
            <a:r>
              <a:rPr lang="en-IN" sz="1600" dirty="0" err="1"/>
              <a:t>Arto</a:t>
            </a:r>
            <a:r>
              <a:rPr lang="en-IN" sz="1600" dirty="0"/>
              <a:t> </a:t>
            </a:r>
            <a:r>
              <a:rPr lang="en-IN" sz="1600" dirty="0" err="1"/>
              <a:t>Lehto</a:t>
            </a:r>
            <a:r>
              <a:rPr lang="en-IN" sz="1600" dirty="0"/>
              <a:t>, “Radio engineering for wireless communication and sensor applications”, Artech House, 2003</a:t>
            </a:r>
          </a:p>
          <a:p>
            <a:endParaRPr lang="en-IN" sz="1600" dirty="0"/>
          </a:p>
          <a:p>
            <a:r>
              <a:rPr lang="en-IN" sz="1600" dirty="0"/>
              <a:t>3. </a:t>
            </a:r>
            <a:r>
              <a:rPr lang="en-IN" sz="1500" b="1" dirty="0">
                <a:latin typeface="+mn-lt"/>
              </a:rPr>
              <a:t>Rolf Kraemer and Marcos Katz, “Short-range wireless communications emerging technologies and applications”, Wiley WWRF series, March 2009</a:t>
            </a:r>
          </a:p>
          <a:p>
            <a:endParaRPr lang="en-IN" sz="1500" b="1" dirty="0">
              <a:latin typeface="+mn-lt"/>
            </a:endParaRPr>
          </a:p>
          <a:p>
            <a:r>
              <a:rPr lang="en-IN" sz="1600" dirty="0"/>
              <a:t> 4. Shlomi </a:t>
            </a:r>
            <a:r>
              <a:rPr lang="en-IN" sz="1600" dirty="0" err="1"/>
              <a:t>Arnon</a:t>
            </a:r>
            <a:r>
              <a:rPr lang="en-IN" sz="1600" dirty="0"/>
              <a:t>, John Barry, George </a:t>
            </a:r>
            <a:r>
              <a:rPr lang="en-IN" sz="1600" dirty="0" err="1"/>
              <a:t>Karagiannidis</a:t>
            </a:r>
            <a:r>
              <a:rPr lang="en-IN" sz="1600" dirty="0"/>
              <a:t>, Robert Schober, Murat </a:t>
            </a:r>
            <a:r>
              <a:rPr lang="en-IN" sz="1600" dirty="0" err="1"/>
              <a:t>Uysal</a:t>
            </a:r>
            <a:r>
              <a:rPr lang="en-IN" sz="1600" dirty="0"/>
              <a:t>, “Advanced Optical Wireless Communication Systems” , Cambridge University Press, 2012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sz="1500" dirty="0">
              <a:latin typeface="+mn-lt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sz="1500" dirty="0">
              <a:latin typeface="+mn-lt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sz="15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14450" y="574205"/>
            <a:ext cx="6686550" cy="623239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b="1" dirty="0">
                <a:solidFill>
                  <a:srgbClr val="000000"/>
                </a:solidFill>
                <a:latin typeface="+mj-lt"/>
                <a:ea typeface="Calibri"/>
                <a:cs typeface="Calibri"/>
              </a:rPr>
              <a:t>Elements of Wireless Communication Systems-</a:t>
            </a:r>
            <a:r>
              <a:rPr lang="en-US" altLang="en-US" b="1" dirty="0">
                <a:latin typeface="+mj-lt"/>
                <a:cs typeface="Times New Roman" panose="02020603050405020304" pitchFamily="18" charset="0"/>
              </a:rPr>
              <a:t>Data source-cont…</a:t>
            </a:r>
            <a:endParaRPr lang="en-US" b="1" dirty="0">
              <a:latin typeface="+mj-lt"/>
            </a:endParaRP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240564"/>
            <a:ext cx="7162800" cy="5465036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2136" lvl="2" indent="260710">
              <a:lnSpc>
                <a:spcPct val="90000"/>
              </a:lnSpc>
              <a:defRPr/>
            </a:pPr>
            <a:r>
              <a:rPr lang="en-US" altLang="en-US" sz="1500" b="1" dirty="0">
                <a:solidFill>
                  <a:srgbClr val="B911A5"/>
                </a:solidFill>
                <a:latin typeface="+mj-lt"/>
                <a:cs typeface="Times New Roman" panose="02020603050405020304" pitchFamily="18" charset="0"/>
              </a:rPr>
              <a:t>FM transmission</a:t>
            </a:r>
            <a:r>
              <a:rPr lang="en-US" altLang="en-US" sz="1500" dirty="0">
                <a:latin typeface="+mj-lt"/>
                <a:cs typeface="Times New Roman" panose="02020603050405020304" pitchFamily="18" charset="0"/>
              </a:rPr>
              <a:t>: </a:t>
            </a:r>
            <a:r>
              <a:rPr lang="en-US" altLang="en-US" sz="15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pre-emphasis filter </a:t>
            </a:r>
            <a:r>
              <a:rPr lang="en-US" altLang="en-US" sz="1500" dirty="0">
                <a:latin typeface="+mj-lt"/>
                <a:cs typeface="Times New Roman" panose="02020603050405020304" pitchFamily="18" charset="0"/>
              </a:rPr>
              <a:t>increases HF before </a:t>
            </a:r>
            <a:r>
              <a:rPr lang="en-US" altLang="en-US" sz="1500" dirty="0" err="1">
                <a:latin typeface="+mj-lt"/>
                <a:cs typeface="Times New Roman" panose="02020603050405020304" pitchFamily="18" charset="0"/>
              </a:rPr>
              <a:t>Txion</a:t>
            </a:r>
            <a:endParaRPr lang="en-US" altLang="en-US" sz="1500" dirty="0">
              <a:latin typeface="+mj-lt"/>
              <a:cs typeface="Times New Roman" panose="02020603050405020304" pitchFamily="18" charset="0"/>
            </a:endParaRPr>
          </a:p>
          <a:p>
            <a:pPr marL="724986" lvl="3" indent="260710">
              <a:lnSpc>
                <a:spcPct val="90000"/>
              </a:lnSpc>
              <a:defRPr/>
            </a:pPr>
            <a:r>
              <a:rPr lang="en-US" altLang="en-US" sz="1350" dirty="0">
                <a:latin typeface="+mj-lt"/>
                <a:cs typeface="Times New Roman" panose="02020603050405020304" pitchFamily="18" charset="0"/>
              </a:rPr>
              <a:t>Receiver : </a:t>
            </a:r>
            <a:r>
              <a:rPr lang="en-US" altLang="en-US" sz="135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De-emphasis filter</a:t>
            </a:r>
            <a:r>
              <a:rPr lang="en-US" altLang="en-US" sz="1350" dirty="0">
                <a:latin typeface="+mj-lt"/>
                <a:cs typeface="Times New Roman" panose="02020603050405020304" pitchFamily="18" charset="0"/>
              </a:rPr>
              <a:t> will also reduce HF noise</a:t>
            </a:r>
          </a:p>
          <a:p>
            <a:pPr marL="724986" lvl="3" indent="260710">
              <a:lnSpc>
                <a:spcPct val="90000"/>
              </a:lnSpc>
              <a:defRPr/>
            </a:pPr>
            <a:r>
              <a:rPr lang="en-US" altLang="en-US" sz="1350" dirty="0">
                <a:latin typeface="+mj-lt"/>
                <a:cs typeface="Times New Roman" panose="02020603050405020304" pitchFamily="18" charset="0"/>
              </a:rPr>
              <a:t>Dynamic range is increased by use of </a:t>
            </a:r>
            <a:r>
              <a:rPr lang="en-US" altLang="en-US" sz="1350" b="1" dirty="0" err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compander</a:t>
            </a:r>
            <a:endParaRPr lang="en-US" altLang="en-US" sz="1350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  <a:p>
            <a:pPr marL="724986" lvl="3" indent="260710">
              <a:lnSpc>
                <a:spcPct val="90000"/>
              </a:lnSpc>
              <a:defRPr/>
            </a:pPr>
            <a:r>
              <a:rPr lang="en-US" altLang="en-US" sz="1350" dirty="0" err="1">
                <a:latin typeface="+mj-lt"/>
                <a:cs typeface="Times New Roman" panose="02020603050405020304" pitchFamily="18" charset="0"/>
              </a:rPr>
              <a:t>Txer</a:t>
            </a:r>
            <a:r>
              <a:rPr lang="en-US" altLang="en-US" sz="1350" dirty="0">
                <a:latin typeface="+mj-lt"/>
                <a:cs typeface="Times New Roman" panose="02020603050405020304" pitchFamily="18" charset="0"/>
              </a:rPr>
              <a:t>: </a:t>
            </a:r>
            <a:r>
              <a:rPr lang="en-US" altLang="en-US" sz="135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weak sounds are amplified  more and strong signals are amplified less</a:t>
            </a:r>
          </a:p>
          <a:p>
            <a:pPr marL="724986" lvl="3" indent="260710">
              <a:lnSpc>
                <a:spcPct val="90000"/>
              </a:lnSpc>
              <a:defRPr/>
            </a:pPr>
            <a:r>
              <a:rPr lang="en-US" altLang="en-US" sz="1350" b="1" dirty="0" err="1">
                <a:latin typeface="+mj-lt"/>
                <a:cs typeface="Times New Roman" panose="02020603050405020304" pitchFamily="18" charset="0"/>
              </a:rPr>
              <a:t>Rxer</a:t>
            </a:r>
            <a:r>
              <a:rPr lang="en-US" altLang="en-US" sz="1350" b="1" dirty="0">
                <a:latin typeface="+mj-lt"/>
                <a:cs typeface="Times New Roman" panose="02020603050405020304" pitchFamily="18" charset="0"/>
              </a:rPr>
              <a:t>:</a:t>
            </a:r>
            <a:r>
              <a:rPr lang="en-US" altLang="en-US" sz="135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1350" b="1" dirty="0">
                <a:latin typeface="+mj-lt"/>
                <a:cs typeface="Times New Roman" panose="02020603050405020304" pitchFamily="18" charset="0"/>
              </a:rPr>
              <a:t>Opposite procedure </a:t>
            </a:r>
            <a:r>
              <a:rPr lang="en-US" altLang="en-US" sz="135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reduces background noise </a:t>
            </a:r>
            <a:r>
              <a:rPr lang="en-US" altLang="en-US" sz="1350" dirty="0">
                <a:latin typeface="+mj-lt"/>
                <a:cs typeface="Times New Roman" panose="02020603050405020304" pitchFamily="18" charset="0"/>
              </a:rPr>
              <a:t>while retaining weak sounds to their  proper relative level</a:t>
            </a:r>
          </a:p>
          <a:p>
            <a:pPr marL="382136" lvl="2" indent="260710">
              <a:lnSpc>
                <a:spcPct val="90000"/>
              </a:lnSpc>
              <a:defRPr/>
            </a:pPr>
            <a:r>
              <a:rPr lang="en-US" altLang="en-US" sz="1500" b="1" dirty="0">
                <a:solidFill>
                  <a:srgbClr val="B911A5"/>
                </a:solidFill>
                <a:latin typeface="+mj-lt"/>
                <a:cs typeface="Times New Roman" panose="02020603050405020304" pitchFamily="18" charset="0"/>
              </a:rPr>
              <a:t>RFID</a:t>
            </a:r>
            <a:r>
              <a:rPr lang="en-US" altLang="en-US" sz="1500" dirty="0">
                <a:latin typeface="+mj-lt"/>
                <a:cs typeface="Times New Roman" panose="02020603050405020304" pitchFamily="18" charset="0"/>
              </a:rPr>
              <a:t>: different aspect of data source</a:t>
            </a:r>
          </a:p>
          <a:p>
            <a:pPr marL="724986" lvl="3" indent="260710">
              <a:lnSpc>
                <a:spcPct val="90000"/>
              </a:lnSpc>
              <a:defRPr/>
            </a:pPr>
            <a:r>
              <a:rPr lang="en-US" altLang="en-US" sz="1350" b="1" dirty="0">
                <a:latin typeface="+mj-lt"/>
                <a:cs typeface="Times New Roman" panose="02020603050405020304" pitchFamily="18" charset="0"/>
              </a:rPr>
              <a:t>Data not available in  </a:t>
            </a:r>
            <a:r>
              <a:rPr lang="en-US" altLang="en-US" sz="1350" b="1" dirty="0" err="1">
                <a:latin typeface="+mj-lt"/>
                <a:cs typeface="Times New Roman" panose="02020603050405020304" pitchFamily="18" charset="0"/>
              </a:rPr>
              <a:t>Txer</a:t>
            </a:r>
            <a:r>
              <a:rPr lang="en-US" altLang="en-US" sz="135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1350" dirty="0">
                <a:latin typeface="+mj-lt"/>
                <a:cs typeface="Times New Roman" panose="02020603050405020304" pitchFamily="18" charset="0"/>
              </a:rPr>
              <a:t>but added to RF signal in an intermediate receptor called </a:t>
            </a:r>
            <a:r>
              <a:rPr lang="en-US" altLang="en-US" sz="1350" b="1" dirty="0">
                <a:latin typeface="+mj-lt"/>
                <a:cs typeface="Times New Roman" panose="02020603050405020304" pitchFamily="18" charset="0"/>
              </a:rPr>
              <a:t>Transducer </a:t>
            </a:r>
            <a:r>
              <a:rPr lang="en-US" altLang="en-US" sz="1350" dirty="0">
                <a:latin typeface="+mj-lt"/>
                <a:cs typeface="Times New Roman" panose="02020603050405020304" pitchFamily="18" charset="0"/>
              </a:rPr>
              <a:t>( may be active/passive)</a:t>
            </a: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latin typeface="+mj-lt"/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latin typeface="+mj-lt"/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latin typeface="+mj-lt"/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latin typeface="+mj-lt"/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latin typeface="+mj-lt"/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latin typeface="+mj-lt"/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latin typeface="+mj-lt"/>
              <a:cs typeface="Times New Roman" panose="02020603050405020304" pitchFamily="18" charset="0"/>
            </a:endParaRPr>
          </a:p>
          <a:p>
            <a:pPr marL="724986" lvl="3" indent="260710">
              <a:lnSpc>
                <a:spcPct val="90000"/>
              </a:lnSpc>
              <a:buNone/>
              <a:defRPr/>
            </a:pPr>
            <a:endParaRPr lang="en-US" altLang="en-US" sz="1350" dirty="0">
              <a:latin typeface="+mj-lt"/>
              <a:cs typeface="Times New Roman" panose="02020603050405020304" pitchFamily="18" charset="0"/>
            </a:endParaRPr>
          </a:p>
          <a:p>
            <a:pPr marL="724986" lvl="3" indent="260710">
              <a:lnSpc>
                <a:spcPct val="90000"/>
              </a:lnSpc>
              <a:defRPr/>
            </a:pPr>
            <a:endParaRPr lang="en-US" altLang="en-US" sz="1350" dirty="0">
              <a:latin typeface="+mj-lt"/>
              <a:cs typeface="Times New Roman" panose="02020603050405020304" pitchFamily="18" charset="0"/>
            </a:endParaRPr>
          </a:p>
          <a:p>
            <a:pPr marL="724986" lvl="3" indent="260710">
              <a:lnSpc>
                <a:spcPct val="90000"/>
              </a:lnSpc>
              <a:defRPr/>
            </a:pPr>
            <a:endParaRPr lang="en-US" altLang="en-US" sz="1350" dirty="0">
              <a:latin typeface="+mj-lt"/>
              <a:cs typeface="Times New Roman" panose="02020603050405020304" pitchFamily="18" charset="0"/>
            </a:endParaRPr>
          </a:p>
          <a:p>
            <a:pPr marL="724986" lvl="3" indent="260710">
              <a:lnSpc>
                <a:spcPct val="90000"/>
              </a:lnSpc>
              <a:defRPr/>
            </a:pPr>
            <a:r>
              <a:rPr lang="en-US" altLang="en-US" sz="1350" dirty="0" err="1">
                <a:latin typeface="+mj-lt"/>
                <a:cs typeface="Times New Roman" panose="02020603050405020304" pitchFamily="18" charset="0"/>
              </a:rPr>
              <a:t>Txed</a:t>
            </a:r>
            <a:r>
              <a:rPr lang="en-US" altLang="en-US" sz="1350" dirty="0">
                <a:latin typeface="+mj-lt"/>
                <a:cs typeface="Times New Roman" panose="02020603050405020304" pitchFamily="18" charset="0"/>
              </a:rPr>
              <a:t>  RF is modified by transducer and detected by </a:t>
            </a:r>
            <a:r>
              <a:rPr lang="en-US" altLang="en-US" sz="1350" dirty="0" err="1">
                <a:latin typeface="+mj-lt"/>
                <a:cs typeface="Times New Roman" panose="02020603050405020304" pitchFamily="18" charset="0"/>
              </a:rPr>
              <a:t>Rxer</a:t>
            </a:r>
            <a:r>
              <a:rPr lang="en-US" altLang="en-US" sz="1350" dirty="0">
                <a:latin typeface="+mj-lt"/>
                <a:cs typeface="Times New Roman" panose="02020603050405020304" pitchFamily="18" charset="0"/>
              </a:rPr>
              <a:t> that deciphers data added and passes to host computer</a:t>
            </a: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latin typeface="+mj-lt"/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latin typeface="+mj-lt"/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latin typeface="+mj-lt"/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latin typeface="+mj-lt"/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latin typeface="+mj-lt"/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latin typeface="+mj-lt"/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latin typeface="+mj-lt"/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latin typeface="+mj-lt"/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200" dirty="0">
              <a:latin typeface="+mj-lt"/>
              <a:cs typeface="Times New Roman" panose="02020603050405020304" pitchFamily="18" charset="0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latin typeface="+mj-lt"/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latin typeface="+mj-lt"/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latin typeface="+mj-lt"/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latin typeface="+mj-lt"/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latin typeface="+mj-lt"/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>
              <a:latin typeface="+mj-lt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>
              <a:latin typeface="+mj-lt"/>
            </a:endParaRPr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68815" y="3471772"/>
            <a:ext cx="5439561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6834190" y="3471772"/>
            <a:ext cx="1657350" cy="1731235"/>
          </a:xfrm>
          <a:prstGeom prst="rect">
            <a:avLst/>
          </a:prstGeom>
          <a:solidFill>
            <a:schemeClr val="tx1"/>
          </a:solidFill>
        </p:spPr>
        <p:txBody>
          <a:bodyPr wrap="square" lIns="68572" tIns="34286" rIns="68572" bIns="34286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COMPANDER</a:t>
            </a:r>
            <a:r>
              <a:rPr lang="en-US" dirty="0">
                <a:solidFill>
                  <a:srgbClr val="FFFF00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combination of a </a:t>
            </a:r>
            <a:r>
              <a:rPr lang="en-US" b="1" dirty="0" err="1">
                <a:solidFill>
                  <a:schemeClr val="bg1"/>
                </a:solidFill>
              </a:rPr>
              <a:t>COMP</a:t>
            </a:r>
            <a:r>
              <a:rPr lang="en-US" dirty="0" err="1">
                <a:solidFill>
                  <a:schemeClr val="bg1"/>
                </a:solidFill>
              </a:rPr>
              <a:t>ressor</a:t>
            </a:r>
            <a:r>
              <a:rPr lang="en-US" dirty="0">
                <a:solidFill>
                  <a:schemeClr val="bg1"/>
                </a:solidFill>
              </a:rPr>
              <a:t> and an </a:t>
            </a:r>
            <a:r>
              <a:rPr lang="en-US" dirty="0" err="1">
                <a:solidFill>
                  <a:schemeClr val="bg1"/>
                </a:solidFill>
              </a:rPr>
              <a:t>ex</a:t>
            </a:r>
            <a:r>
              <a:rPr lang="en-US" b="1" dirty="0" err="1">
                <a:solidFill>
                  <a:schemeClr val="bg1"/>
                </a:solidFill>
              </a:rPr>
              <a:t>PAND</a:t>
            </a:r>
            <a:r>
              <a:rPr lang="en-US" dirty="0" err="1">
                <a:solidFill>
                  <a:schemeClr val="bg1"/>
                </a:solidFill>
              </a:rPr>
              <a:t>er</a:t>
            </a:r>
            <a:r>
              <a:rPr lang="en-US" dirty="0">
                <a:solidFill>
                  <a:schemeClr val="bg1"/>
                </a:solidFill>
              </a:rPr>
              <a:t>.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14450" y="1143002"/>
            <a:ext cx="668655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b="1" dirty="0">
                <a:solidFill>
                  <a:srgbClr val="000000"/>
                </a:solidFill>
                <a:latin typeface="+mj-lt"/>
                <a:ea typeface="Calibri"/>
                <a:cs typeface="Calibri"/>
              </a:rPr>
              <a:t>Elements of Wireless Communication Systems</a:t>
            </a:r>
            <a:endParaRPr lang="en-US" b="1" dirty="0">
              <a:latin typeface="+mj-lt"/>
            </a:endParaRP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600200"/>
            <a:ext cx="7391400" cy="44005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2136" lvl="2" indent="7143">
              <a:lnSpc>
                <a:spcPct val="90000"/>
              </a:lnSpc>
              <a:buNone/>
              <a:defRPr/>
            </a:pPr>
            <a:r>
              <a:rPr lang="en-US" altLang="en-US" sz="1650" b="1" dirty="0">
                <a:solidFill>
                  <a:srgbClr val="0033CC"/>
                </a:solidFill>
                <a:cs typeface="Times New Roman" panose="02020603050405020304" pitchFamily="18" charset="0"/>
              </a:rPr>
              <a:t>2. </a:t>
            </a:r>
            <a:r>
              <a:rPr lang="en-US" altLang="en-US" sz="2000" b="1" dirty="0">
                <a:solidFill>
                  <a:srgbClr val="0033CC"/>
                </a:solidFill>
                <a:cs typeface="Times New Roman" panose="02020603050405020304" pitchFamily="18" charset="0"/>
              </a:rPr>
              <a:t>Radio frequency  (RF) generating section:</a:t>
            </a:r>
          </a:p>
          <a:p>
            <a:pPr marL="724986" lvl="3" indent="260710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altLang="en-US" dirty="0">
                <a:cs typeface="Times New Roman" panose="02020603050405020304" pitchFamily="18" charset="0"/>
              </a:rPr>
              <a:t>Part of </a:t>
            </a:r>
            <a:r>
              <a:rPr lang="en-US" altLang="en-US" dirty="0" err="1">
                <a:cs typeface="Times New Roman" panose="02020603050405020304" pitchFamily="18" charset="0"/>
              </a:rPr>
              <a:t>Txer</a:t>
            </a:r>
            <a:r>
              <a:rPr lang="en-US" altLang="en-US" dirty="0">
                <a:cs typeface="Times New Roman" panose="02020603050405020304" pitchFamily="18" charset="0"/>
              </a:rPr>
              <a:t> consists of </a:t>
            </a:r>
            <a:r>
              <a:rPr lang="en-US" altLang="en-US" b="1" dirty="0">
                <a:cs typeface="Times New Roman" panose="02020603050405020304" pitchFamily="18" charset="0"/>
              </a:rPr>
              <a:t>RF source (oscillator), modulator, and amplifier. </a:t>
            </a:r>
          </a:p>
          <a:p>
            <a:pPr marL="724986" lvl="3" indent="260710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altLang="en-US" dirty="0">
                <a:cs typeface="Times New Roman" panose="02020603050405020304" pitchFamily="18" charset="0"/>
              </a:rPr>
              <a:t>Simplest short range devices </a:t>
            </a:r>
            <a:r>
              <a:rPr lang="en-US" altLang="en-US" dirty="0"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altLang="en-US" b="1" dirty="0">
                <a:cs typeface="Times New Roman" panose="02020603050405020304" pitchFamily="18" charset="0"/>
                <a:sym typeface="Wingdings" pitchFamily="2" charset="2"/>
              </a:rPr>
              <a:t>all 3 functions included in a single circuit of </a:t>
            </a:r>
            <a:r>
              <a:rPr lang="en-US" altLang="en-US" b="1" dirty="0">
                <a:solidFill>
                  <a:srgbClr val="0000FF"/>
                </a:solidFill>
                <a:cs typeface="Times New Roman" panose="02020603050405020304" pitchFamily="18" charset="0"/>
                <a:sym typeface="Wingdings" pitchFamily="2" charset="2"/>
              </a:rPr>
              <a:t>only</a:t>
            </a:r>
            <a:r>
              <a:rPr lang="en-US" altLang="en-US" b="1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en-US" b="1" dirty="0">
                <a:solidFill>
                  <a:srgbClr val="0000FF"/>
                </a:solidFill>
                <a:cs typeface="Times New Roman" panose="02020603050405020304" pitchFamily="18" charset="0"/>
                <a:sym typeface="Wingdings" pitchFamily="2" charset="2"/>
              </a:rPr>
              <a:t>one transistor.</a:t>
            </a:r>
          </a:p>
          <a:p>
            <a:pPr marL="724986" lvl="3" indent="260710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altLang="en-US" dirty="0">
                <a:solidFill>
                  <a:srgbClr val="3D0FB1"/>
                </a:solidFill>
                <a:cs typeface="Times New Roman" panose="02020603050405020304" pitchFamily="18" charset="0"/>
                <a:sym typeface="Wingdings" pitchFamily="2" charset="2"/>
              </a:rPr>
              <a:t>RFID is different from other applications modulation is carried out remotely from RF source</a:t>
            </a:r>
          </a:p>
          <a:p>
            <a:pPr marL="389279" lvl="3" indent="0">
              <a:lnSpc>
                <a:spcPct val="90000"/>
              </a:lnSpc>
              <a:buNone/>
              <a:defRPr/>
            </a:pPr>
            <a:endParaRPr lang="en-US" altLang="en-US" b="1" dirty="0">
              <a:solidFill>
                <a:srgbClr val="0033CC"/>
              </a:solidFill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3" indent="0">
              <a:lnSpc>
                <a:spcPct val="90000"/>
              </a:lnSpc>
              <a:buNone/>
              <a:defRPr/>
            </a:pPr>
            <a:r>
              <a:rPr lang="en-US" altLang="en-US" b="1" dirty="0">
                <a:solidFill>
                  <a:srgbClr val="0033CC"/>
                </a:solidFill>
                <a:cs typeface="Times New Roman" panose="02020603050405020304" pitchFamily="18" charset="0"/>
                <a:sym typeface="Wingdings" pitchFamily="2" charset="2"/>
              </a:rPr>
              <a:t>3. RF conduction and radiation:</a:t>
            </a:r>
          </a:p>
          <a:p>
            <a:pPr marL="724986" lvl="3" indent="260710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altLang="en-US" b="1" dirty="0">
                <a:cs typeface="Times New Roman" panose="02020603050405020304" pitchFamily="18" charset="0"/>
              </a:rPr>
              <a:t>Built-in antennas </a:t>
            </a:r>
            <a:r>
              <a:rPr lang="en-US" altLang="en-US" dirty="0">
                <a:cs typeface="Times New Roman" panose="02020603050405020304" pitchFamily="18" charset="0"/>
                <a:sym typeface="Wingdings" pitchFamily="2" charset="2"/>
              </a:rPr>
              <a:t>transmission lines are relatively </a:t>
            </a:r>
            <a:r>
              <a:rPr lang="en-US" altLang="en-US" b="1" dirty="0">
                <a:cs typeface="Times New Roman" panose="02020603050405020304" pitchFamily="18" charset="0"/>
                <a:sym typeface="Wingdings" pitchFamily="2" charset="2"/>
              </a:rPr>
              <a:t>short &amp; simple</a:t>
            </a:r>
          </a:p>
          <a:p>
            <a:pPr marL="724986" lvl="3" indent="260710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altLang="en-US" dirty="0">
                <a:cs typeface="Times New Roman" panose="02020603050405020304" pitchFamily="18" charset="0"/>
                <a:sym typeface="Wingdings" pitchFamily="2" charset="2"/>
              </a:rPr>
              <a:t>Antennas of short range devices must be </a:t>
            </a:r>
            <a:r>
              <a:rPr lang="en-US" altLang="en-US" b="1" dirty="0">
                <a:solidFill>
                  <a:srgbClr val="0000FF"/>
                </a:solidFill>
                <a:cs typeface="Times New Roman" panose="02020603050405020304" pitchFamily="18" charset="0"/>
                <a:sym typeface="Wingdings" pitchFamily="2" charset="2"/>
              </a:rPr>
              <a:t>small</a:t>
            </a:r>
            <a:r>
              <a:rPr lang="en-US" altLang="en-US" dirty="0">
                <a:cs typeface="Times New Roman" panose="02020603050405020304" pitchFamily="18" charset="0"/>
                <a:sym typeface="Wingdings" pitchFamily="2" charset="2"/>
              </a:rPr>
              <a:t> fraction of wavelength and </a:t>
            </a:r>
            <a:r>
              <a:rPr lang="en-US" altLang="en-US" b="1" dirty="0" err="1">
                <a:solidFill>
                  <a:srgbClr val="0000FF"/>
                </a:solidFill>
                <a:cs typeface="Times New Roman" panose="02020603050405020304" pitchFamily="18" charset="0"/>
                <a:sym typeface="Wingdings" pitchFamily="2" charset="2"/>
              </a:rPr>
              <a:t>omnidirectional</a:t>
            </a:r>
            <a:r>
              <a:rPr lang="en-US" altLang="en-US" dirty="0">
                <a:cs typeface="Times New Roman" panose="02020603050405020304" pitchFamily="18" charset="0"/>
                <a:sym typeface="Wingdings" pitchFamily="2" charset="2"/>
              </a:rPr>
              <a:t> mostly</a:t>
            </a:r>
          </a:p>
          <a:p>
            <a:pPr>
              <a:lnSpc>
                <a:spcPct val="90000"/>
              </a:lnSpc>
              <a:defRPr/>
            </a:pPr>
            <a:endParaRPr lang="en-US" alt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0282" y="684129"/>
            <a:ext cx="668655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b="1" dirty="0">
                <a:solidFill>
                  <a:srgbClr val="000000"/>
                </a:solidFill>
                <a:latin typeface="+mj-lt"/>
                <a:ea typeface="Calibri"/>
                <a:cs typeface="Calibri"/>
              </a:rPr>
              <a:t>Elements of Wireless Communication Systems</a:t>
            </a:r>
            <a:endParaRPr lang="en-US" altLang="en-US" b="1" dirty="0">
              <a:solidFill>
                <a:srgbClr val="0033CC"/>
              </a:solidFill>
              <a:latin typeface="+mj-lt"/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143000"/>
            <a:ext cx="7696200" cy="55626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753" lvl="3" indent="0" algn="just">
              <a:lnSpc>
                <a:spcPct val="90000"/>
              </a:lnSpc>
              <a:buNone/>
              <a:defRPr/>
            </a:pPr>
            <a:r>
              <a:rPr lang="en-US" altLang="en-US" sz="1500" b="1" dirty="0">
                <a:solidFill>
                  <a:srgbClr val="0033CC"/>
                </a:solidFill>
                <a:cs typeface="Times New Roman" panose="02020603050405020304" pitchFamily="18" charset="0"/>
                <a:sym typeface="Wingdings" pitchFamily="2" charset="2"/>
              </a:rPr>
              <a:t>4</a:t>
            </a:r>
            <a:r>
              <a:rPr lang="en-US" altLang="en-US" sz="1800" b="1" dirty="0">
                <a:solidFill>
                  <a:srgbClr val="0033CC"/>
                </a:solidFill>
                <a:cs typeface="Times New Roman" panose="02020603050405020304" pitchFamily="18" charset="0"/>
                <a:sym typeface="Wingdings" pitchFamily="2" charset="2"/>
              </a:rPr>
              <a:t>. Radio channel</a:t>
            </a:r>
          </a:p>
          <a:p>
            <a:pPr marL="469038" lvl="3" indent="203568" algn="just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en-US" altLang="en-US" sz="1800" dirty="0">
                <a:cs typeface="Times New Roman" panose="02020603050405020304" pitchFamily="18" charset="0"/>
              </a:rPr>
              <a:t>Range of the channel is  </a:t>
            </a:r>
            <a:r>
              <a:rPr lang="en-US" altLang="en-US" sz="1800" b="1" dirty="0">
                <a:cs typeface="Times New Roman" panose="02020603050405020304" pitchFamily="18" charset="0"/>
              </a:rPr>
              <a:t>short</a:t>
            </a:r>
            <a:r>
              <a:rPr lang="en-US" altLang="en-US" sz="1800" dirty="0">
                <a:cs typeface="Times New Roman" panose="02020603050405020304" pitchFamily="18" charset="0"/>
              </a:rPr>
              <a:t> and equipment is used  </a:t>
            </a:r>
            <a:r>
              <a:rPr lang="en-US" altLang="en-US" sz="1800" b="1" dirty="0">
                <a:cs typeface="Times New Roman" panose="02020603050405020304" pitchFamily="18" charset="0"/>
              </a:rPr>
              <a:t>indoors</a:t>
            </a:r>
          </a:p>
          <a:p>
            <a:pPr marL="469038" lvl="3" indent="203568" algn="just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en-US" altLang="en-US" sz="1800" b="1" dirty="0">
                <a:cs typeface="Times New Roman" panose="02020603050405020304" pitchFamily="18" charset="0"/>
              </a:rPr>
              <a:t>RF power is relatively low </a:t>
            </a:r>
            <a:r>
              <a:rPr lang="en-US" altLang="en-US" sz="1800" dirty="0">
                <a:cs typeface="Times New Roman" panose="02020603050405020304" pitchFamily="18" charset="0"/>
              </a:rPr>
              <a:t>and </a:t>
            </a:r>
            <a:r>
              <a:rPr lang="en-US" altLang="en-US" sz="1800" b="1" dirty="0">
                <a:cs typeface="Times New Roman" panose="02020603050405020304" pitchFamily="18" charset="0"/>
              </a:rPr>
              <a:t>regulated by telecom authorities</a:t>
            </a:r>
          </a:p>
          <a:p>
            <a:pPr marL="469038" lvl="3" indent="203568" algn="just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en-US" altLang="en-US" sz="1800" dirty="0">
                <a:cs typeface="Times New Roman" panose="02020603050405020304" pitchFamily="18" charset="0"/>
              </a:rPr>
              <a:t>Devices often </a:t>
            </a:r>
            <a:r>
              <a:rPr lang="en-US" altLang="en-US" sz="1800" b="1" dirty="0">
                <a:cs typeface="Times New Roman" panose="02020603050405020304" pitchFamily="18" charset="0"/>
              </a:rPr>
              <a:t>operated close to or attached to human </a:t>
            </a:r>
            <a:r>
              <a:rPr lang="en-US" altLang="en-US" sz="1800" b="1" dirty="0" err="1">
                <a:cs typeface="Times New Roman" panose="02020603050405020304" pitchFamily="18" charset="0"/>
              </a:rPr>
              <a:t>body</a:t>
            </a:r>
            <a:r>
              <a:rPr lang="en-US" altLang="en-US" sz="1800" dirty="0" err="1"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altLang="en-US" sz="1800" dirty="0" err="1">
                <a:solidFill>
                  <a:srgbClr val="960000"/>
                </a:solidFill>
                <a:cs typeface="Times New Roman" panose="02020603050405020304" pitchFamily="18" charset="0"/>
                <a:sym typeface="Wingdings" pitchFamily="2" charset="2"/>
              </a:rPr>
              <a:t>affects</a:t>
            </a:r>
            <a:r>
              <a:rPr lang="en-US" altLang="en-US" sz="1800" dirty="0">
                <a:solidFill>
                  <a:srgbClr val="960000"/>
                </a:solidFill>
                <a:cs typeface="Times New Roman" panose="02020603050405020304" pitchFamily="18" charset="0"/>
                <a:sym typeface="Wingdings" pitchFamily="2" charset="2"/>
              </a:rPr>
              <a:t> communication performance</a:t>
            </a:r>
          </a:p>
          <a:p>
            <a:pPr marL="469038" lvl="3" indent="203568" algn="just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en-US" altLang="en-US" sz="1800" b="1" dirty="0">
                <a:solidFill>
                  <a:srgbClr val="960000"/>
                </a:solidFill>
                <a:cs typeface="Times New Roman" panose="02020603050405020304" pitchFamily="18" charset="0"/>
                <a:sym typeface="Wingdings" pitchFamily="2" charset="2"/>
              </a:rPr>
              <a:t>Reliable operating range </a:t>
            </a:r>
            <a:r>
              <a:rPr lang="en-US" altLang="en-US" sz="1800" dirty="0">
                <a:solidFill>
                  <a:srgbClr val="960000"/>
                </a:solidFill>
                <a:cs typeface="Times New Roman" panose="02020603050405020304" pitchFamily="18" charset="0"/>
                <a:sym typeface="Wingdings" pitchFamily="2" charset="2"/>
              </a:rPr>
              <a:t>difficult to predict</a:t>
            </a:r>
            <a:endParaRPr lang="en-US" altLang="en-US" sz="1800" b="1" dirty="0">
              <a:solidFill>
                <a:srgbClr val="0033CC"/>
              </a:solidFill>
              <a:cs typeface="Times New Roman" panose="02020603050405020304" pitchFamily="18" charset="0"/>
              <a:sym typeface="Wingdings" pitchFamily="2" charset="2"/>
            </a:endParaRPr>
          </a:p>
          <a:p>
            <a:pPr marL="469038" lvl="3" indent="203568" algn="just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en-US" altLang="en-US" sz="1800" b="1" dirty="0">
                <a:solidFill>
                  <a:srgbClr val="960000"/>
                </a:solidFill>
                <a:cs typeface="Times New Roman" panose="02020603050405020304" pitchFamily="18" charset="0"/>
                <a:sym typeface="Wingdings" pitchFamily="2" charset="2"/>
              </a:rPr>
              <a:t>Lack of knowledge of special propagation characteristics </a:t>
            </a:r>
            <a:r>
              <a:rPr lang="en-US" altLang="en-US" sz="1800" dirty="0">
                <a:solidFill>
                  <a:srgbClr val="960000"/>
                </a:solidFill>
                <a:cs typeface="Times New Roman" panose="02020603050405020304" pitchFamily="18" charset="0"/>
                <a:sym typeface="Wingdings" pitchFamily="2" charset="2"/>
              </a:rPr>
              <a:t>by manufactures, sellers and users  dominant reason for unreliability</a:t>
            </a:r>
          </a:p>
          <a:p>
            <a:pPr marL="469038" lvl="3" indent="203568" algn="just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en-US" altLang="en-US" sz="1800" dirty="0">
                <a:cs typeface="Times New Roman" panose="02020603050405020304" pitchFamily="18" charset="0"/>
                <a:sym typeface="Wingdings" pitchFamily="2" charset="2"/>
              </a:rPr>
              <a:t>Short range devices often used to </a:t>
            </a:r>
            <a:r>
              <a:rPr lang="en-US" altLang="en-US" sz="1800" b="1" dirty="0">
                <a:cs typeface="Times New Roman" panose="02020603050405020304" pitchFamily="18" charset="0"/>
                <a:sym typeface="Wingdings" pitchFamily="2" charset="2"/>
              </a:rPr>
              <a:t>replace hard wiring</a:t>
            </a:r>
            <a:r>
              <a:rPr lang="en-US" altLang="en-US" sz="1800" dirty="0">
                <a:cs typeface="Times New Roman" panose="02020603050405020304" pitchFamily="18" charset="0"/>
                <a:sym typeface="Wingdings" pitchFamily="2" charset="2"/>
              </a:rPr>
              <a:t> when </a:t>
            </a:r>
            <a:r>
              <a:rPr lang="en-US" altLang="en-US" sz="1800" dirty="0">
                <a:solidFill>
                  <a:srgbClr val="960000"/>
                </a:solidFill>
                <a:cs typeface="Times New Roman" panose="02020603050405020304" pitchFamily="18" charset="0"/>
                <a:sym typeface="Wingdings" pitchFamily="2" charset="2"/>
              </a:rPr>
              <a:t>similar performance is expected, </a:t>
            </a:r>
            <a:r>
              <a:rPr lang="en-US" altLang="en-US" sz="1800" b="1" dirty="0">
                <a:solidFill>
                  <a:srgbClr val="960000"/>
                </a:solidFill>
                <a:cs typeface="Times New Roman" panose="02020603050405020304" pitchFamily="18" charset="0"/>
                <a:sym typeface="Wingdings" pitchFamily="2" charset="2"/>
              </a:rPr>
              <a:t>limitations of radio propagation compared to wires must be accounted for each application</a:t>
            </a:r>
          </a:p>
          <a:p>
            <a:pPr marL="724986" lvl="3" indent="-335708" algn="just">
              <a:lnSpc>
                <a:spcPct val="90000"/>
              </a:lnSpc>
              <a:buNone/>
              <a:defRPr/>
            </a:pPr>
            <a:endParaRPr lang="en-US" altLang="en-US" sz="1500" dirty="0">
              <a:solidFill>
                <a:srgbClr val="960000"/>
              </a:solidFill>
              <a:cs typeface="Times New Roman" panose="02020603050405020304" pitchFamily="18" charset="0"/>
              <a:sym typeface="Wingdings" pitchFamily="2" charset="2"/>
            </a:endParaRPr>
          </a:p>
          <a:p>
            <a:pPr marL="724986" lvl="3" indent="-335708" algn="just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None/>
              <a:defRPr/>
            </a:pPr>
            <a:r>
              <a:rPr lang="en-US" altLang="en-US" sz="1500" b="1" dirty="0">
                <a:solidFill>
                  <a:srgbClr val="0033CC"/>
                </a:solidFill>
                <a:cs typeface="Times New Roman" panose="02020603050405020304" pitchFamily="18" charset="0"/>
                <a:sym typeface="Wingdings" pitchFamily="2" charset="2"/>
              </a:rPr>
              <a:t>  </a:t>
            </a:r>
            <a:endParaRPr lang="en-US" altLang="en-US" sz="1500" b="1" dirty="0">
              <a:solidFill>
                <a:srgbClr val="0033CC"/>
              </a:solidFill>
              <a:cs typeface="Times New Roman" panose="02020603050405020304" pitchFamily="18" charset="0"/>
            </a:endParaRPr>
          </a:p>
          <a:p>
            <a:pPr marL="382136" lvl="2" indent="260710" algn="just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 marL="382136" lvl="2" indent="260710" algn="just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 marL="382136" lvl="2" indent="260710" algn="just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 marL="382136" lvl="2" indent="260710" algn="just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 marL="382136" lvl="2" indent="260710" algn="just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 marL="382136" lvl="2" indent="260710" algn="just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 marL="382136" lvl="2" indent="260710" algn="just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 marL="382136" lvl="2" indent="260710" algn="just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 marL="382136" lvl="2" indent="260710" algn="just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 marL="389279" lvl="2" indent="253567" algn="just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 algn="just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 algn="just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 algn="just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 algn="just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 algn="just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defRPr/>
            </a:pPr>
            <a:endParaRPr lang="en-US" altLang="en-US" sz="1500" dirty="0"/>
          </a:p>
          <a:p>
            <a:pPr algn="just">
              <a:lnSpc>
                <a:spcPct val="90000"/>
              </a:lnSpc>
              <a:defRPr/>
            </a:pPr>
            <a:endParaRPr lang="en-US" alt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A5D9-60F5-B759-B2BC-06A2EFF5F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1" y="685800"/>
            <a:ext cx="7315200" cy="5225422"/>
          </a:xfrm>
        </p:spPr>
        <p:txBody>
          <a:bodyPr/>
          <a:lstStyle/>
          <a:p>
            <a:pPr marL="724986" lvl="3" indent="-335708" algn="just">
              <a:lnSpc>
                <a:spcPct val="90000"/>
              </a:lnSpc>
              <a:buNone/>
              <a:defRPr/>
            </a:pPr>
            <a:r>
              <a:rPr lang="en-US" altLang="en-US" sz="1800" b="1" dirty="0">
                <a:solidFill>
                  <a:srgbClr val="0033CC"/>
                </a:solidFill>
                <a:cs typeface="Times New Roman" panose="02020603050405020304" pitchFamily="18" charset="0"/>
                <a:sym typeface="Wingdings" pitchFamily="2" charset="2"/>
              </a:rPr>
              <a:t>5. Receivers</a:t>
            </a:r>
          </a:p>
          <a:p>
            <a:pPr marL="474991" lvl="4" indent="255947" algn="just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altLang="en-US" sz="1800" dirty="0">
                <a:cs typeface="Times New Roman" panose="02020603050405020304" pitchFamily="18" charset="0"/>
              </a:rPr>
              <a:t>Similar blocks like </a:t>
            </a:r>
            <a:r>
              <a:rPr lang="en-US" altLang="en-US" sz="1800" dirty="0" err="1">
                <a:cs typeface="Times New Roman" panose="02020603050405020304" pitchFamily="18" charset="0"/>
              </a:rPr>
              <a:t>Txer</a:t>
            </a:r>
            <a:r>
              <a:rPr lang="en-US" altLang="en-US" sz="1800" dirty="0">
                <a:cs typeface="Times New Roman" panose="02020603050405020304" pitchFamily="18" charset="0"/>
              </a:rPr>
              <a:t> but </a:t>
            </a:r>
            <a:r>
              <a:rPr lang="en-US" altLang="en-US" sz="1800" b="1" dirty="0">
                <a:cs typeface="Times New Roman" panose="02020603050405020304" pitchFamily="18" charset="0"/>
              </a:rPr>
              <a:t>operation is reversed</a:t>
            </a:r>
            <a:r>
              <a:rPr lang="en-US" altLang="en-US" sz="1800" dirty="0"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  <a:r>
              <a:rPr lang="en-US" altLang="en-US" sz="1800" b="1" dirty="0">
                <a:cs typeface="Times New Roman" panose="02020603050405020304" pitchFamily="18" charset="0"/>
              </a:rPr>
              <a:t>antenna, </a:t>
            </a:r>
            <a:r>
              <a:rPr lang="en-US" altLang="en-US" sz="1800" b="1" dirty="0" err="1">
                <a:cs typeface="Times New Roman" panose="02020603050405020304" pitchFamily="18" charset="0"/>
              </a:rPr>
              <a:t>Txion</a:t>
            </a:r>
            <a:r>
              <a:rPr lang="en-US" altLang="en-US" sz="1800" b="1" dirty="0">
                <a:cs typeface="Times New Roman" panose="02020603050405020304" pitchFamily="18" charset="0"/>
              </a:rPr>
              <a:t> line, RF amplifiers and oscillators</a:t>
            </a:r>
          </a:p>
          <a:p>
            <a:pPr marL="474991" lvl="4" indent="255947" algn="just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altLang="en-US" sz="1800" dirty="0">
                <a:cs typeface="Times New Roman" panose="02020603050405020304" pitchFamily="18" charset="0"/>
              </a:rPr>
              <a:t>Weak signals that are intercepted by  antenna are amplified </a:t>
            </a:r>
            <a:r>
              <a:rPr lang="en-US" altLang="en-US" sz="1800" dirty="0">
                <a:solidFill>
                  <a:srgbClr val="960000"/>
                </a:solidFill>
                <a:cs typeface="Times New Roman" panose="02020603050405020304" pitchFamily="18" charset="0"/>
              </a:rPr>
              <a:t>above the circuit noise </a:t>
            </a:r>
            <a:r>
              <a:rPr lang="en-US" altLang="en-US" sz="1800" dirty="0">
                <a:cs typeface="Times New Roman" panose="02020603050405020304" pitchFamily="18" charset="0"/>
              </a:rPr>
              <a:t>by </a:t>
            </a:r>
            <a:r>
              <a:rPr lang="en-US" altLang="en-US" sz="1800" b="1" dirty="0">
                <a:cs typeface="Times New Roman" panose="02020603050405020304" pitchFamily="18" charset="0"/>
              </a:rPr>
              <a:t>low noise amplifier(LNA)</a:t>
            </a:r>
          </a:p>
          <a:p>
            <a:pPr marL="474991" lvl="4" indent="255947" algn="just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altLang="en-US" sz="1800" dirty="0">
                <a:cs typeface="Times New Roman" panose="02020603050405020304" pitchFamily="18" charset="0"/>
              </a:rPr>
              <a:t>Desired signal is separated from all others and </a:t>
            </a:r>
            <a:r>
              <a:rPr lang="en-US" altLang="en-US" sz="1800" b="1" dirty="0">
                <a:cs typeface="Times New Roman" panose="02020603050405020304" pitchFamily="18" charset="0"/>
              </a:rPr>
              <a:t>shifted lower in frequency </a:t>
            </a:r>
            <a:r>
              <a:rPr lang="en-US" altLang="en-US" sz="1800" dirty="0">
                <a:cs typeface="Times New Roman" panose="02020603050405020304" pitchFamily="18" charset="0"/>
              </a:rPr>
              <a:t>in </a:t>
            </a:r>
            <a:r>
              <a:rPr lang="en-US" altLang="en-US" sz="1800" b="1" dirty="0">
                <a:solidFill>
                  <a:srgbClr val="FF0000"/>
                </a:solidFill>
                <a:cs typeface="Times New Roman" panose="02020603050405020304" pitchFamily="18" charset="0"/>
              </a:rPr>
              <a:t>downconverter</a:t>
            </a:r>
            <a:r>
              <a:rPr lang="en-US" altLang="en-US" sz="1800" dirty="0">
                <a:cs typeface="Times New Roman" panose="02020603050405020304" pitchFamily="18" charset="0"/>
                <a:sym typeface="Wingdings" pitchFamily="2" charset="2"/>
              </a:rPr>
              <a:t> more effectively amplified to level required for </a:t>
            </a:r>
            <a:r>
              <a:rPr lang="en-US" altLang="en-US" sz="1800" b="1" dirty="0">
                <a:cs typeface="Times New Roman" panose="02020603050405020304" pitchFamily="18" charset="0"/>
                <a:sym typeface="Wingdings" pitchFamily="2" charset="2"/>
              </a:rPr>
              <a:t>demodulation or detection.</a:t>
            </a:r>
          </a:p>
          <a:p>
            <a:pPr marL="474991" lvl="4" indent="255947" algn="just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en-US" altLang="en-US" sz="1800" b="1" dirty="0">
                <a:cs typeface="Times New Roman" panose="02020603050405020304" pitchFamily="18" charset="0"/>
                <a:sym typeface="Wingdings" pitchFamily="2" charset="2"/>
              </a:rPr>
              <a:t>Demodulator</a:t>
            </a:r>
            <a:r>
              <a:rPr lang="en-US" altLang="en-US" sz="1800" dirty="0"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altLang="en-US" sz="1800" dirty="0">
                <a:solidFill>
                  <a:srgbClr val="0033CC"/>
                </a:solidFill>
                <a:cs typeface="Times New Roman" panose="02020603050405020304" pitchFamily="18" charset="0"/>
                <a:sym typeface="Wingdings" pitchFamily="2" charset="2"/>
              </a:rPr>
              <a:t>conversion of data source implanted on RF wave in </a:t>
            </a:r>
            <a:r>
              <a:rPr lang="en-US" altLang="en-US" sz="1800" dirty="0" err="1">
                <a:solidFill>
                  <a:srgbClr val="0033CC"/>
                </a:solidFill>
                <a:cs typeface="Times New Roman" panose="02020603050405020304" pitchFamily="18" charset="0"/>
                <a:sym typeface="Wingdings" pitchFamily="2" charset="2"/>
              </a:rPr>
              <a:t>Txer</a:t>
            </a:r>
            <a:r>
              <a:rPr lang="en-US" altLang="en-US" sz="1800" dirty="0">
                <a:solidFill>
                  <a:srgbClr val="0033CC"/>
                </a:solidFill>
                <a:cs typeface="Times New Roman" panose="02020603050405020304" pitchFamily="18" charset="0"/>
                <a:sym typeface="Wingdings" pitchFamily="2" charset="2"/>
              </a:rPr>
              <a:t> back to original form</a:t>
            </a:r>
          </a:p>
          <a:p>
            <a:pPr marL="474991" lvl="4" indent="255947" algn="just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en-US" altLang="en-US" sz="1800" b="1" dirty="0" err="1">
                <a:cs typeface="Times New Roman" panose="02020603050405020304" pitchFamily="18" charset="0"/>
                <a:sym typeface="Wingdings" pitchFamily="2" charset="2"/>
              </a:rPr>
              <a:t>Txer</a:t>
            </a:r>
            <a:r>
              <a:rPr lang="en-US" altLang="en-US" sz="1800" b="1" dirty="0">
                <a:cs typeface="Times New Roman" panose="02020603050405020304" pitchFamily="18" charset="0"/>
                <a:sym typeface="Wingdings" pitchFamily="2" charset="2"/>
              </a:rPr>
              <a:t> power is limited by authorities</a:t>
            </a:r>
            <a:r>
              <a:rPr lang="en-US" altLang="en-US" sz="1800" dirty="0">
                <a:cs typeface="Times New Roman" panose="02020603050405020304" pitchFamily="18" charset="0"/>
                <a:sym typeface="Wingdings" pitchFamily="2" charset="2"/>
              </a:rPr>
              <a:t>, </a:t>
            </a:r>
            <a:r>
              <a:rPr lang="en-US" altLang="en-US" sz="1800" b="1" dirty="0" err="1">
                <a:solidFill>
                  <a:srgbClr val="C00000"/>
                </a:solidFill>
                <a:cs typeface="Times New Roman" panose="02020603050405020304" pitchFamily="18" charset="0"/>
                <a:sym typeface="Wingdings" pitchFamily="2" charset="2"/>
              </a:rPr>
              <a:t>Rxer</a:t>
            </a:r>
            <a:r>
              <a:rPr lang="en-US" altLang="en-US" sz="1800" b="1" dirty="0">
                <a:solidFill>
                  <a:srgbClr val="C00000"/>
                </a:solidFill>
                <a:cs typeface="Times New Roman" panose="02020603050405020304" pitchFamily="18" charset="0"/>
                <a:sym typeface="Wingdings" pitchFamily="2" charset="2"/>
              </a:rPr>
              <a:t> sensitivity is not</a:t>
            </a:r>
          </a:p>
          <a:p>
            <a:pPr marL="474991" lvl="4" indent="255947" algn="just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en-US" altLang="en-US" sz="1800" dirty="0">
                <a:cs typeface="Times New Roman" panose="02020603050405020304" pitchFamily="18" charset="0"/>
                <a:sym typeface="Wingdings" pitchFamily="2" charset="2"/>
              </a:rPr>
              <a:t>To </a:t>
            </a:r>
            <a:r>
              <a:rPr lang="en-US" altLang="en-US" sz="1800" b="1" dirty="0">
                <a:cs typeface="Times New Roman" panose="02020603050405020304" pitchFamily="18" charset="0"/>
                <a:sym typeface="Wingdings" pitchFamily="2" charset="2"/>
              </a:rPr>
              <a:t>improve system performance</a:t>
            </a:r>
            <a:r>
              <a:rPr lang="en-US" altLang="en-US" sz="1800" dirty="0"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altLang="en-US" sz="1800" b="1" dirty="0">
                <a:solidFill>
                  <a:srgbClr val="FF0000"/>
                </a:solidFill>
                <a:cs typeface="Times New Roman" panose="02020603050405020304" pitchFamily="18" charset="0"/>
                <a:sym typeface="Wingdings" pitchFamily="2" charset="2"/>
              </a:rPr>
              <a:t>improve sensitivity and selectivity</a:t>
            </a:r>
            <a:r>
              <a:rPr lang="en-US" altLang="en-US" sz="1800" dirty="0">
                <a:cs typeface="Times New Roman" panose="02020603050405020304" pitchFamily="18" charset="0"/>
                <a:sym typeface="Wingdings" pitchFamily="2" charset="2"/>
              </a:rPr>
              <a:t> to </a:t>
            </a:r>
            <a:r>
              <a:rPr lang="en-US" altLang="en-US" sz="1800" b="1" dirty="0">
                <a:cs typeface="Times New Roman" panose="02020603050405020304" pitchFamily="18" charset="0"/>
                <a:sym typeface="Wingdings" pitchFamily="2" charset="2"/>
              </a:rPr>
              <a:t>reduce interference </a:t>
            </a:r>
            <a:r>
              <a:rPr lang="en-US" altLang="en-US" sz="1800" dirty="0">
                <a:cs typeface="Times New Roman" panose="02020603050405020304" pitchFamily="18" charset="0"/>
                <a:sym typeface="Wingdings" pitchFamily="2" charset="2"/>
              </a:rPr>
              <a:t>from unwanted sources must be done under </a:t>
            </a:r>
            <a:r>
              <a:rPr lang="en-US" altLang="en-US" sz="1800" b="1" dirty="0">
                <a:solidFill>
                  <a:srgbClr val="960000"/>
                </a:solidFill>
                <a:cs typeface="Times New Roman" panose="02020603050405020304" pitchFamily="18" charset="0"/>
                <a:sym typeface="Wingdings" pitchFamily="2" charset="2"/>
              </a:rPr>
              <a:t>constraints of physics, cost, size and power consumption</a:t>
            </a:r>
          </a:p>
          <a:p>
            <a:pPr marL="474991" lvl="4" indent="255947" algn="just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1800" b="1" dirty="0">
              <a:cs typeface="Times New Roman" panose="02020603050405020304" pitchFamily="18" charset="0"/>
              <a:sym typeface="Wingdings" pitchFamily="2" charset="2"/>
            </a:endParaRPr>
          </a:p>
          <a:p>
            <a:pPr marL="474991" lvl="4" indent="255947" algn="just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1800" b="1" dirty="0"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288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14450" y="1143002"/>
            <a:ext cx="668655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b="1" dirty="0">
                <a:solidFill>
                  <a:srgbClr val="000000"/>
                </a:solidFill>
                <a:latin typeface="+mj-lt"/>
                <a:ea typeface="Calibri"/>
                <a:cs typeface="Calibri"/>
              </a:rPr>
              <a:t>Elements of Wireless Communication Systems-</a:t>
            </a:r>
            <a:r>
              <a:rPr lang="en-US" altLang="en-US" b="1" dirty="0" err="1">
                <a:solidFill>
                  <a:srgbClr val="0033CC"/>
                </a:solidFill>
                <a:latin typeface="+mj-lt"/>
                <a:cs typeface="Times New Roman" panose="02020603050405020304" pitchFamily="18" charset="0"/>
                <a:sym typeface="Wingdings" pitchFamily="2" charset="2"/>
              </a:rPr>
              <a:t>Rxer</a:t>
            </a:r>
            <a:r>
              <a:rPr lang="en-US" altLang="en-US" b="1" dirty="0">
                <a:solidFill>
                  <a:srgbClr val="0033CC"/>
                </a:solidFill>
                <a:latin typeface="+mj-lt"/>
                <a:cs typeface="Times New Roman" panose="02020603050405020304" pitchFamily="18" charset="0"/>
                <a:sym typeface="Wingdings" pitchFamily="2" charset="2"/>
              </a:rPr>
              <a:t>-cont…</a:t>
            </a: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914400" y="1543050"/>
            <a:ext cx="7086600" cy="34290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4991" lvl="3" indent="255947" algn="just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en-US" altLang="en-US" sz="1800" dirty="0">
                <a:cs typeface="Times New Roman" panose="02020603050405020304" pitchFamily="18" charset="0"/>
              </a:rPr>
              <a:t>Important factor in </a:t>
            </a:r>
            <a:r>
              <a:rPr lang="en-US" altLang="en-US" sz="1800" b="1" dirty="0">
                <a:cs typeface="Times New Roman" panose="02020603050405020304" pitchFamily="18" charset="0"/>
              </a:rPr>
              <a:t>LP</a:t>
            </a:r>
            <a:r>
              <a:rPr lang="en-US" altLang="en-US" sz="1800" dirty="0">
                <a:cs typeface="Times New Roman" panose="02020603050405020304" pitchFamily="18" charset="0"/>
              </a:rPr>
              <a:t> system design and controversial one</a:t>
            </a:r>
            <a:r>
              <a:rPr lang="en-US" altLang="en-US" sz="1800" dirty="0"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altLang="en-US" sz="1800" b="1" dirty="0">
                <a:solidFill>
                  <a:srgbClr val="0000FF"/>
                </a:solidFill>
                <a:cs typeface="Times New Roman" panose="02020603050405020304" pitchFamily="18" charset="0"/>
                <a:sym typeface="Wingdings" pitchFamily="2" charset="2"/>
              </a:rPr>
              <a:t>type of modulation</a:t>
            </a:r>
          </a:p>
          <a:p>
            <a:pPr marL="474991" lvl="3" indent="255947" algn="just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en-US" altLang="en-US" sz="1800" dirty="0">
                <a:cs typeface="Times New Roman" panose="02020603050405020304" pitchFamily="18" charset="0"/>
                <a:sym typeface="Wingdings" pitchFamily="2" charset="2"/>
              </a:rPr>
              <a:t>Simpler systems </a:t>
            </a:r>
            <a:r>
              <a:rPr lang="en-US" altLang="en-US" sz="1800" b="1" dirty="0">
                <a:cs typeface="Times New Roman" panose="02020603050405020304" pitchFamily="18" charset="0"/>
                <a:sym typeface="Wingdings" pitchFamily="2" charset="2"/>
              </a:rPr>
              <a:t>security and medical alarms </a:t>
            </a:r>
            <a:r>
              <a:rPr lang="en-US" altLang="en-US" sz="1800" dirty="0">
                <a:cs typeface="Times New Roman" panose="02020603050405020304" pitchFamily="18" charset="0"/>
                <a:sym typeface="Wingdings" pitchFamily="2" charset="2"/>
              </a:rPr>
              <a:t>choice is between </a:t>
            </a:r>
            <a:r>
              <a:rPr lang="en-US" altLang="en-US" sz="1800" b="1" dirty="0">
                <a:solidFill>
                  <a:srgbClr val="FF0000"/>
                </a:solidFill>
                <a:cs typeface="Times New Roman" panose="02020603050405020304" pitchFamily="18" charset="0"/>
                <a:sym typeface="Wingdings" pitchFamily="2" charset="2"/>
              </a:rPr>
              <a:t>amplitude shift keying (ASK), </a:t>
            </a:r>
            <a:r>
              <a:rPr lang="en-US" altLang="en-US" sz="1800" b="1" dirty="0">
                <a:cs typeface="Times New Roman" panose="02020603050405020304" pitchFamily="18" charset="0"/>
                <a:sym typeface="Wingdings" pitchFamily="2" charset="2"/>
              </a:rPr>
              <a:t>parallel to </a:t>
            </a:r>
            <a:r>
              <a:rPr lang="en-US" altLang="en-US" sz="1800" b="1" dirty="0">
                <a:solidFill>
                  <a:srgbClr val="FF0000"/>
                </a:solidFill>
                <a:cs typeface="Times New Roman" panose="02020603050405020304" pitchFamily="18" charset="0"/>
                <a:sym typeface="Wingdings" pitchFamily="2" charset="2"/>
              </a:rPr>
              <a:t>amplitude modulation (AM)</a:t>
            </a:r>
            <a:r>
              <a:rPr lang="en-US" altLang="en-US" sz="1800" b="1" dirty="0">
                <a:cs typeface="Times New Roman" panose="02020603050405020304" pitchFamily="18" charset="0"/>
                <a:sym typeface="Wingdings" pitchFamily="2" charset="2"/>
              </a:rPr>
              <a:t> in analog system and </a:t>
            </a:r>
            <a:r>
              <a:rPr lang="en-US" altLang="en-US" sz="1800" b="1" dirty="0">
                <a:solidFill>
                  <a:srgbClr val="FF0000"/>
                </a:solidFill>
                <a:cs typeface="Times New Roman" panose="02020603050405020304" pitchFamily="18" charset="0"/>
                <a:sym typeface="Wingdings" pitchFamily="2" charset="2"/>
              </a:rPr>
              <a:t>frequency shift keying (FSK) </a:t>
            </a:r>
            <a:r>
              <a:rPr lang="en-US" altLang="en-US" sz="1800" b="1" dirty="0">
                <a:cs typeface="Times New Roman" panose="02020603050405020304" pitchFamily="18" charset="0"/>
                <a:sym typeface="Wingdings" pitchFamily="2" charset="2"/>
              </a:rPr>
              <a:t>analogous to </a:t>
            </a:r>
            <a:r>
              <a:rPr lang="en-US" altLang="en-US" sz="1800" b="1" dirty="0">
                <a:solidFill>
                  <a:srgbClr val="FF0000"/>
                </a:solidFill>
                <a:cs typeface="Times New Roman" panose="02020603050405020304" pitchFamily="18" charset="0"/>
                <a:sym typeface="Wingdings" pitchFamily="2" charset="2"/>
              </a:rPr>
              <a:t>frequency modulation (FM)</a:t>
            </a:r>
          </a:p>
          <a:p>
            <a:pPr algn="just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defRPr/>
            </a:pPr>
            <a:endParaRPr lang="en-US" altLang="en-US" sz="1425" dirty="0"/>
          </a:p>
        </p:txBody>
      </p:sp>
      <p:sp>
        <p:nvSpPr>
          <p:cNvPr id="6" name="Rectangle 5"/>
          <p:cNvSpPr/>
          <p:nvPr/>
        </p:nvSpPr>
        <p:spPr>
          <a:xfrm>
            <a:off x="1371600" y="3981035"/>
            <a:ext cx="6629400" cy="1707254"/>
          </a:xfrm>
          <a:prstGeom prst="rect">
            <a:avLst/>
          </a:prstGeom>
          <a:solidFill>
            <a:schemeClr val="tx1"/>
          </a:solidFill>
        </p:spPr>
        <p:txBody>
          <a:bodyPr wrap="square" lIns="68572" tIns="34286" rIns="68572" bIns="34286">
            <a:spAutoFit/>
          </a:bodyPr>
          <a:lstStyle/>
          <a:p>
            <a:pPr marL="173806" lvl="3" indent="-40476" algn="just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en-US" sz="1425" b="1" dirty="0" err="1">
                <a:solidFill>
                  <a:srgbClr val="FFFF00"/>
                </a:solidFill>
                <a:latin typeface="+mj-lt"/>
              </a:rPr>
              <a:t>Downconverter</a:t>
            </a:r>
            <a:r>
              <a:rPr lang="en-US" sz="1425" b="1" dirty="0">
                <a:solidFill>
                  <a:srgbClr val="FFFF00"/>
                </a:solidFill>
                <a:latin typeface="+mj-lt"/>
              </a:rPr>
              <a:t>  </a:t>
            </a:r>
            <a:r>
              <a:rPr lang="en-US" sz="1425" b="1" dirty="0">
                <a:solidFill>
                  <a:schemeClr val="bg1"/>
                </a:solidFill>
                <a:latin typeface="+mj-lt"/>
              </a:rPr>
              <a:t>takes a radio frequency (RF) signal and converts it to a lower, intermediate frequency (IF) signal that is suitable for digital processing. </a:t>
            </a:r>
          </a:p>
          <a:p>
            <a:pPr marL="173806" lvl="3" indent="-40476" algn="just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en-US" sz="1425" b="1" dirty="0">
                <a:solidFill>
                  <a:srgbClr val="FFFF00"/>
                </a:solidFill>
                <a:latin typeface="+mj-lt"/>
              </a:rPr>
              <a:t>Selectivity</a:t>
            </a:r>
            <a:r>
              <a:rPr lang="en-US" sz="1425" b="1" dirty="0">
                <a:solidFill>
                  <a:schemeClr val="bg1"/>
                </a:solidFill>
                <a:latin typeface="+mj-lt"/>
              </a:rPr>
              <a:t> is the ability of radio receiver to reject signals close to desired frequency.</a:t>
            </a:r>
          </a:p>
          <a:p>
            <a:pPr marL="173806" lvl="3" indent="-40476" algn="just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en-US" sz="1425" b="1" dirty="0">
                <a:solidFill>
                  <a:srgbClr val="FFFF00"/>
                </a:solidFill>
                <a:latin typeface="+mj-lt"/>
              </a:rPr>
              <a:t>Sensitivity</a:t>
            </a:r>
            <a:r>
              <a:rPr lang="en-US" sz="1425" b="1" dirty="0">
                <a:solidFill>
                  <a:schemeClr val="bg1"/>
                </a:solidFill>
                <a:latin typeface="+mj-lt"/>
              </a:rPr>
              <a:t> of a radio receiver is its ability to amplify the desired weak signal.</a:t>
            </a:r>
            <a:endParaRPr lang="en-US" altLang="en-US" sz="1425" b="1" dirty="0">
              <a:solidFill>
                <a:schemeClr val="bg1"/>
              </a:solidFill>
              <a:latin typeface="+mj-lt"/>
              <a:cs typeface="Times New Roman" panose="02020603050405020304" pitchFamily="18" charset="0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543054"/>
            <a:ext cx="3371850" cy="3450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4852" y="1714502"/>
            <a:ext cx="3375422" cy="2969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314450" y="1143002"/>
            <a:ext cx="6686550" cy="346241"/>
          </a:xfrm>
          <a:prstGeom prst="rect">
            <a:avLst/>
          </a:prstGeom>
          <a:solidFill>
            <a:schemeClr val="tx1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b="1" dirty="0">
                <a:solidFill>
                  <a:srgbClr val="FFFF00"/>
                </a:solidFill>
                <a:latin typeface="+mj-lt"/>
                <a:ea typeface="Calibri"/>
                <a:cs typeface="Calibri"/>
              </a:rPr>
              <a:t>AM and FM</a:t>
            </a:r>
            <a:endParaRPr lang="en-US" altLang="en-US" b="1" dirty="0">
              <a:solidFill>
                <a:srgbClr val="FFFF00"/>
              </a:solidFill>
              <a:latin typeface="+mj-lt"/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28800" y="5372104"/>
            <a:ext cx="5943600" cy="438574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r>
              <a:rPr lang="en-US" sz="1200" b="1" dirty="0"/>
              <a:t>AM and FM modulation video link</a:t>
            </a:r>
          </a:p>
          <a:p>
            <a:r>
              <a:rPr lang="en-US" sz="1200" dirty="0"/>
              <a:t>https://www.youtube.com/watch?v=QEubAxBfqKU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14450" y="1143003"/>
            <a:ext cx="721995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b="1" dirty="0">
                <a:solidFill>
                  <a:srgbClr val="000000"/>
                </a:solidFill>
                <a:latin typeface="+mj-lt"/>
                <a:ea typeface="Calibri"/>
                <a:cs typeface="Calibri"/>
              </a:rPr>
              <a:t>Elements of Wireless Communication Systems-</a:t>
            </a:r>
            <a:r>
              <a:rPr lang="en-US" altLang="en-US" b="1" dirty="0">
                <a:solidFill>
                  <a:srgbClr val="0033CC"/>
                </a:solidFill>
                <a:latin typeface="+mj-lt"/>
                <a:cs typeface="Times New Roman" panose="02020603050405020304" pitchFamily="18" charset="0"/>
                <a:sym typeface="Wingdings" pitchFamily="2" charset="2"/>
              </a:rPr>
              <a:t>Power supply</a:t>
            </a: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79248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9753" lvl="3" indent="0">
              <a:lnSpc>
                <a:spcPct val="90000"/>
              </a:lnSpc>
              <a:buNone/>
              <a:defRPr/>
            </a:pPr>
            <a:r>
              <a:rPr lang="en-US" altLang="en-US" sz="1500" b="1" dirty="0">
                <a:solidFill>
                  <a:srgbClr val="0033CC"/>
                </a:solidFill>
                <a:cs typeface="Times New Roman" panose="02020603050405020304" pitchFamily="18" charset="0"/>
                <a:sym typeface="Wingdings" pitchFamily="2" charset="2"/>
              </a:rPr>
              <a:t>6. Power supply</a:t>
            </a:r>
          </a:p>
          <a:p>
            <a:pPr marL="340469" lvl="3" indent="260710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en-US" altLang="en-US" sz="1500" dirty="0">
                <a:cs typeface="Times New Roman" panose="02020603050405020304" pitchFamily="18" charset="0"/>
              </a:rPr>
              <a:t>Short range devices, </a:t>
            </a:r>
            <a:r>
              <a:rPr lang="en-US" altLang="en-US" sz="1500" b="1" dirty="0" err="1">
                <a:cs typeface="Times New Roman" panose="02020603050405020304" pitchFamily="18" charset="0"/>
              </a:rPr>
              <a:t>atleast</a:t>
            </a:r>
            <a:r>
              <a:rPr lang="en-US" altLang="en-US" sz="1500" b="1" dirty="0">
                <a:cs typeface="Times New Roman" panose="02020603050405020304" pitchFamily="18" charset="0"/>
              </a:rPr>
              <a:t> one side of wireless link must be completely untethered</a:t>
            </a:r>
            <a:r>
              <a:rPr lang="en-US" altLang="en-US" sz="1500" dirty="0">
                <a:solidFill>
                  <a:srgbClr val="C00000"/>
                </a:solidFill>
                <a:cs typeface="Times New Roman" panose="02020603050405020304" pitchFamily="18" charset="0"/>
              </a:rPr>
              <a:t>( unattached to any data or power source by wire or fiber)</a:t>
            </a:r>
          </a:p>
          <a:p>
            <a:pPr marL="340469" lvl="3" indent="260710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en-US" altLang="en-US" sz="1500" dirty="0">
                <a:cs typeface="Times New Roman" panose="02020603050405020304" pitchFamily="18" charset="0"/>
              </a:rPr>
              <a:t>When size limited, in hand-operated remote control </a:t>
            </a:r>
            <a:r>
              <a:rPr lang="en-US" altLang="en-US" sz="1500" dirty="0" err="1">
                <a:cs typeface="Times New Roman" panose="02020603050405020304" pitchFamily="18" charset="0"/>
              </a:rPr>
              <a:t>Txers</a:t>
            </a:r>
            <a:r>
              <a:rPr lang="en-US" altLang="en-US" sz="1500" dirty="0">
                <a:cs typeface="Times New Roman" panose="02020603050405020304" pitchFamily="18" charset="0"/>
              </a:rPr>
              <a:t> and security detectors, </a:t>
            </a:r>
            <a:r>
              <a:rPr lang="en-US" altLang="en-US" sz="1500" b="1" dirty="0">
                <a:cs typeface="Times New Roman" panose="02020603050405020304" pitchFamily="18" charset="0"/>
              </a:rPr>
              <a:t>battery size and energy is limited</a:t>
            </a:r>
          </a:p>
          <a:p>
            <a:pPr marL="340469" lvl="3" indent="260710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en-US" altLang="en-US" sz="1500" b="1" dirty="0">
                <a:cs typeface="Times New Roman" panose="02020603050405020304" pitchFamily="18" charset="0"/>
              </a:rPr>
              <a:t>Need to change batteries </a:t>
            </a:r>
            <a:r>
              <a:rPr lang="en-US" altLang="en-US" sz="1500" dirty="0">
                <a:cs typeface="Times New Roman" panose="02020603050405020304" pitchFamily="18" charset="0"/>
              </a:rPr>
              <a:t>not only </a:t>
            </a:r>
            <a:r>
              <a:rPr lang="en-US" altLang="en-US" sz="1500" b="1" dirty="0">
                <a:cs typeface="Times New Roman" panose="02020603050405020304" pitchFamily="18" charset="0"/>
              </a:rPr>
              <a:t>highly inconvenient but also expensive</a:t>
            </a:r>
          </a:p>
          <a:p>
            <a:pPr marL="340469" lvl="3" indent="260710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en-US" altLang="en-US" sz="1500" b="1" dirty="0">
                <a:solidFill>
                  <a:srgbClr val="008000"/>
                </a:solidFill>
                <a:cs typeface="Times New Roman" panose="02020603050405020304" pitchFamily="18" charset="0"/>
              </a:rPr>
              <a:t>Low current consumption is important design aim</a:t>
            </a:r>
            <a:r>
              <a:rPr lang="en-US" altLang="en-US" sz="1500" dirty="0">
                <a:solidFill>
                  <a:srgbClr val="008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500" dirty="0">
                <a:cs typeface="Times New Roman" panose="02020603050405020304" pitchFamily="18" charset="0"/>
              </a:rPr>
              <a:t>for wireless devices </a:t>
            </a: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altLang="en-US" sz="1500" b="1" dirty="0">
                <a:cs typeface="Times New Roman" panose="02020603050405020304" pitchFamily="18" charset="0"/>
                <a:sym typeface="Wingdings" pitchFamily="2" charset="2"/>
              </a:rPr>
              <a:t>harder to achieve for </a:t>
            </a:r>
            <a:r>
              <a:rPr lang="en-US" altLang="en-US" sz="1500" b="1" dirty="0" err="1">
                <a:cs typeface="Times New Roman" panose="02020603050405020304" pitchFamily="18" charset="0"/>
                <a:sym typeface="Wingdings" pitchFamily="2" charset="2"/>
              </a:rPr>
              <a:t>Rxer</a:t>
            </a:r>
            <a:r>
              <a:rPr lang="en-US" altLang="en-US" sz="1500" b="1" dirty="0">
                <a:cs typeface="Times New Roman" panose="02020603050405020304" pitchFamily="18" charset="0"/>
                <a:sym typeface="Wingdings" pitchFamily="2" charset="2"/>
              </a:rPr>
              <a:t> than </a:t>
            </a:r>
            <a:r>
              <a:rPr lang="en-US" altLang="en-US" sz="1500" b="1" dirty="0" err="1">
                <a:cs typeface="Times New Roman" panose="02020603050405020304" pitchFamily="18" charset="0"/>
                <a:sym typeface="Wingdings" pitchFamily="2" charset="2"/>
              </a:rPr>
              <a:t>Txers</a:t>
            </a:r>
            <a:endParaRPr lang="en-US" altLang="en-US" sz="1500" b="1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40469" lvl="3" indent="260710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Many short range app. </a:t>
            </a:r>
            <a:r>
              <a:rPr lang="en-US" altLang="en-US" sz="1500" b="1" dirty="0">
                <a:cs typeface="Times New Roman" panose="02020603050405020304" pitchFamily="18" charset="0"/>
                <a:sym typeface="Wingdings" pitchFamily="2" charset="2"/>
              </a:rPr>
              <a:t> intermittent </a:t>
            </a:r>
            <a:r>
              <a:rPr lang="en-US" altLang="en-US" sz="1500" b="1" dirty="0" err="1">
                <a:cs typeface="Times New Roman" panose="02020603050405020304" pitchFamily="18" charset="0"/>
                <a:sym typeface="Wingdings" pitchFamily="2" charset="2"/>
              </a:rPr>
              <a:t>Txer</a:t>
            </a:r>
            <a:r>
              <a:rPr lang="en-US" altLang="en-US" sz="1500" b="1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operation …</a:t>
            </a:r>
          </a:p>
          <a:p>
            <a:pPr marL="683320" lvl="5" indent="260710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defRPr/>
            </a:pPr>
            <a:r>
              <a:rPr lang="en-US" altLang="en-US" sz="1500" b="1" dirty="0" err="1">
                <a:solidFill>
                  <a:srgbClr val="B911A5"/>
                </a:solidFill>
                <a:cs typeface="Times New Roman" panose="02020603050405020304" pitchFamily="18" charset="0"/>
                <a:sym typeface="Wingdings" pitchFamily="2" charset="2"/>
              </a:rPr>
              <a:t>Eg</a:t>
            </a:r>
            <a:r>
              <a:rPr lang="en-US" altLang="en-US" sz="1500" b="1" dirty="0">
                <a:solidFill>
                  <a:srgbClr val="B911A5"/>
                </a:solidFill>
                <a:cs typeface="Times New Roman" panose="02020603050405020304" pitchFamily="18" charset="0"/>
                <a:sym typeface="Wingdings" pitchFamily="2" charset="2"/>
              </a:rPr>
              <a:t>. security systems </a:t>
            </a: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: </a:t>
            </a:r>
            <a:r>
              <a:rPr lang="en-US" altLang="en-US" sz="1500" b="1" dirty="0" err="1">
                <a:cs typeface="Times New Roman" panose="02020603050405020304" pitchFamily="18" charset="0"/>
                <a:sym typeface="Wingdings" pitchFamily="2" charset="2"/>
              </a:rPr>
              <a:t>Txers</a:t>
            </a: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  kept in </a:t>
            </a:r>
            <a:r>
              <a:rPr lang="en-US" altLang="en-US" sz="1500" b="1" dirty="0">
                <a:cs typeface="Times New Roman" panose="02020603050405020304" pitchFamily="18" charset="0"/>
                <a:sym typeface="Wingdings" pitchFamily="2" charset="2"/>
              </a:rPr>
              <a:t>very low current </a:t>
            </a:r>
            <a:r>
              <a:rPr lang="en-US" altLang="en-US" sz="1500" b="1" dirty="0" err="1">
                <a:cs typeface="Times New Roman" panose="02020603050405020304" pitchFamily="18" charset="0"/>
                <a:sym typeface="Wingdings" pitchFamily="2" charset="2"/>
              </a:rPr>
              <a:t>sandby</a:t>
            </a:r>
            <a:r>
              <a:rPr lang="en-US" altLang="en-US" sz="1500" b="1" dirty="0">
                <a:cs typeface="Times New Roman" panose="02020603050405020304" pitchFamily="18" charset="0"/>
                <a:sym typeface="Wingdings" pitchFamily="2" charset="2"/>
              </a:rPr>
              <a:t> status </a:t>
            </a: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until data needs to be send.. …</a:t>
            </a:r>
            <a:r>
              <a:rPr lang="en-US" altLang="en-US" sz="1500" b="1" dirty="0" err="1">
                <a:cs typeface="Times New Roman" panose="02020603050405020304" pitchFamily="18" charset="0"/>
                <a:sym typeface="Wingdings" pitchFamily="2" charset="2"/>
              </a:rPr>
              <a:t>Rxer</a:t>
            </a: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  doesn’t know when data will be sent  </a:t>
            </a:r>
            <a:r>
              <a:rPr lang="en-US" altLang="en-US" sz="1500" b="1" dirty="0">
                <a:solidFill>
                  <a:srgbClr val="960000"/>
                </a:solidFill>
                <a:cs typeface="Times New Roman" panose="02020603050405020304" pitchFamily="18" charset="0"/>
                <a:sym typeface="Wingdings" pitchFamily="2" charset="2"/>
              </a:rPr>
              <a:t>must be alert all the time </a:t>
            </a:r>
          </a:p>
          <a:p>
            <a:pPr marL="340469" lvl="3" indent="260710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Techniques to </a:t>
            </a:r>
            <a:r>
              <a:rPr lang="en-US" altLang="en-US" sz="1500" b="1" dirty="0">
                <a:cs typeface="Times New Roman" panose="02020603050405020304" pitchFamily="18" charset="0"/>
                <a:sym typeface="Wingdings" pitchFamily="2" charset="2"/>
              </a:rPr>
              <a:t>reduce </a:t>
            </a:r>
            <a:r>
              <a:rPr lang="en-US" altLang="en-US" sz="1500" b="1" dirty="0" err="1">
                <a:cs typeface="Times New Roman" panose="02020603050405020304" pitchFamily="18" charset="0"/>
                <a:sym typeface="Wingdings" pitchFamily="2" charset="2"/>
              </a:rPr>
              <a:t>Rxer</a:t>
            </a:r>
            <a:r>
              <a:rPr lang="en-US" altLang="en-US" sz="1500" b="1" dirty="0"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en-US" sz="1500" b="1" dirty="0">
                <a:solidFill>
                  <a:srgbClr val="C00000"/>
                </a:solidFill>
                <a:cs typeface="Times New Roman" panose="02020603050405020304" pitchFamily="18" charset="0"/>
                <a:sym typeface="Wingdings" pitchFamily="2" charset="2"/>
              </a:rPr>
              <a:t>duty  cycle</a:t>
            </a: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 doesn’t draw full current all time</a:t>
            </a:r>
          </a:p>
          <a:p>
            <a:pPr marL="340469" lvl="3" indent="260710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  <a:defRPr/>
            </a:pP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Another way  for </a:t>
            </a:r>
            <a:r>
              <a:rPr lang="en-US" altLang="en-US" sz="1500" b="1" dirty="0">
                <a:cs typeface="Times New Roman" panose="02020603050405020304" pitchFamily="18" charset="0"/>
                <a:sym typeface="Wingdings" pitchFamily="2" charset="2"/>
              </a:rPr>
              <a:t>reducing </a:t>
            </a:r>
            <a:r>
              <a:rPr lang="en-US" altLang="en-US" sz="1500" b="1" dirty="0" err="1">
                <a:cs typeface="Times New Roman" panose="02020603050405020304" pitchFamily="18" charset="0"/>
                <a:sym typeface="Wingdings" pitchFamily="2" charset="2"/>
              </a:rPr>
              <a:t>Rxer</a:t>
            </a:r>
            <a:r>
              <a:rPr lang="en-US" altLang="en-US" sz="1500" b="1" dirty="0">
                <a:cs typeface="Times New Roman" panose="02020603050405020304" pitchFamily="18" charset="0"/>
                <a:sym typeface="Wingdings" pitchFamily="2" charset="2"/>
              </a:rPr>
              <a:t> power consumption</a:t>
            </a: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 to operate in </a:t>
            </a:r>
            <a:r>
              <a:rPr lang="en-US" altLang="en-US" sz="1500" b="1" dirty="0">
                <a:cs typeface="Times New Roman" panose="02020603050405020304" pitchFamily="18" charset="0"/>
                <a:sym typeface="Wingdings" pitchFamily="2" charset="2"/>
              </a:rPr>
              <a:t>reduced power standby mode</a:t>
            </a:r>
            <a:r>
              <a:rPr lang="en-US" altLang="en-US" sz="1500" dirty="0">
                <a:cs typeface="Times New Roman" panose="02020603050405020304" pitchFamily="18" charset="0"/>
                <a:sym typeface="Wingdings" pitchFamily="2" charset="2"/>
              </a:rPr>
              <a:t>, operation goes to normal when beginning of signal is detected </a:t>
            </a:r>
            <a:r>
              <a:rPr lang="en-US" altLang="en-US" sz="1500" b="1" dirty="0">
                <a:solidFill>
                  <a:srgbClr val="960000"/>
                </a:solidFill>
                <a:cs typeface="Times New Roman" panose="02020603050405020304" pitchFamily="18" charset="0"/>
                <a:sym typeface="Wingdings" pitchFamily="2" charset="2"/>
              </a:rPr>
              <a:t>reduced sensitivity</a:t>
            </a:r>
          </a:p>
          <a:p>
            <a:pPr marL="724986" lvl="3" indent="26071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 marL="724986" lvl="3" indent="26071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buNone/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 marL="382136" lvl="2" indent="26071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A172A-E099-A85B-1C9E-6F5938495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24110"/>
            <a:ext cx="7619999" cy="823690"/>
          </a:xfrm>
        </p:spPr>
        <p:txBody>
          <a:bodyPr>
            <a:normAutofit/>
          </a:bodyPr>
          <a:lstStyle/>
          <a:p>
            <a:r>
              <a:rPr lang="en-US" sz="3200" dirty="0"/>
              <a:t>Wireless Local Area Networks (WLAN)</a:t>
            </a:r>
            <a:endParaRPr lang="en-IN" sz="3200" dirty="0"/>
          </a:p>
        </p:txBody>
      </p:sp>
      <p:pic>
        <p:nvPicPr>
          <p:cNvPr id="1026" name="Picture 2" descr="Wireless Network WLAN‎ | ConceptDraw DIAGRAM is an advanced tool for ...">
            <a:extLst>
              <a:ext uri="{FF2B5EF4-FFF2-40B4-BE49-F238E27FC236}">
                <a16:creationId xmlns:a16="http://schemas.microsoft.com/office/drawing/2014/main" id="{5F739E69-9690-96DB-0EB7-CE86513F3B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81219"/>
            <a:ext cx="5219458" cy="458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661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A97A-FA87-DF6D-BFFC-F38CFD967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518890"/>
          </a:xfrm>
        </p:spPr>
        <p:txBody>
          <a:bodyPr>
            <a:normAutofit fontScale="90000"/>
          </a:bodyPr>
          <a:lstStyle/>
          <a:p>
            <a:r>
              <a:rPr lang="en-US" dirty="0"/>
              <a:t>WLAN- 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FB28-A916-F492-EE0C-83D610684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1295400"/>
            <a:ext cx="7010400" cy="461582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One of the </a:t>
            </a:r>
            <a:r>
              <a:rPr lang="en-US" b="1" dirty="0"/>
              <a:t>hottest applications of short-range radio </a:t>
            </a:r>
            <a:r>
              <a:rPr lang="en-US" dirty="0"/>
              <a:t>communication is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wireless local area networks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The </a:t>
            </a:r>
            <a:r>
              <a:rPr lang="en-US" b="1" dirty="0"/>
              <a:t>early versions of WLAN </a:t>
            </a:r>
            <a:r>
              <a:rPr lang="en-US" dirty="0"/>
              <a:t>had considerably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inferior data rates.</a:t>
            </a:r>
          </a:p>
          <a:p>
            <a:pPr algn="just"/>
            <a:r>
              <a:rPr lang="en-US" dirty="0"/>
              <a:t> However, </a:t>
            </a:r>
            <a:r>
              <a:rPr lang="en-US" b="1" dirty="0"/>
              <a:t>advanced modulation techniques </a:t>
            </a:r>
            <a:r>
              <a:rPr lang="en-US" dirty="0"/>
              <a:t>have allowed wireless throughputs to approach and even exceed those of wired networks</a:t>
            </a:r>
          </a:p>
          <a:p>
            <a:pPr algn="just"/>
            <a:r>
              <a:rPr lang="en-US" dirty="0"/>
              <a:t>The popularity of highly portable laptop and handheld computers, along with the decrease in device prices, have made computer networking a common occurrence in multi-computer offices and homes.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783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6D726-C8D2-66A3-AF6E-BF9CBCFE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595090"/>
          </a:xfrm>
        </p:spPr>
        <p:txBody>
          <a:bodyPr>
            <a:normAutofit fontScale="90000"/>
          </a:bodyPr>
          <a:lstStyle/>
          <a:p>
            <a:r>
              <a:rPr lang="en-US" dirty="0"/>
              <a:t>WLAN- </a:t>
            </a:r>
            <a:r>
              <a:rPr lang="en-US" sz="2800" dirty="0" err="1"/>
              <a:t>cntd</a:t>
            </a:r>
            <a:r>
              <a:rPr lang="en-US" sz="2800" dirty="0"/>
              <a:t>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0813-BA1F-B29B-5544-3AEE0467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1" y="1524000"/>
            <a:ext cx="7086600" cy="4387222"/>
          </a:xfrm>
        </p:spPr>
        <p:txBody>
          <a:bodyPr/>
          <a:lstStyle/>
          <a:p>
            <a:pPr algn="just"/>
            <a:r>
              <a:rPr lang="en-US" dirty="0"/>
              <a:t>Three </a:t>
            </a:r>
            <a:r>
              <a:rPr lang="en-US" b="1" dirty="0"/>
              <a:t>prime disadvantages </a:t>
            </a:r>
            <a:r>
              <a:rPr lang="en-US" dirty="0"/>
              <a:t>to wireless networks as compared to wired: </a:t>
            </a:r>
          </a:p>
          <a:p>
            <a:pPr algn="just">
              <a:buFont typeface="+mj-lt"/>
              <a:buAutoNum type="arabicPeriod"/>
            </a:pPr>
            <a:r>
              <a:rPr lang="en-US" dirty="0"/>
              <a:t>	Range limitation </a:t>
            </a:r>
          </a:p>
          <a:p>
            <a:pPr algn="just">
              <a:buFont typeface="+mj-lt"/>
              <a:buAutoNum type="arabicPeriod"/>
            </a:pPr>
            <a:r>
              <a:rPr lang="en-US" dirty="0"/>
              <a:t>  Susceptibility to electro magnetic interference</a:t>
            </a:r>
          </a:p>
          <a:p>
            <a:pPr algn="just">
              <a:buFont typeface="+mj-lt"/>
              <a:buAutoNum type="arabicPeriod"/>
            </a:pPr>
            <a:r>
              <a:rPr lang="en-US" dirty="0"/>
              <a:t>  Security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The </a:t>
            </a:r>
            <a:r>
              <a:rPr lang="en-IN" b="1" dirty="0"/>
              <a:t>Home RF Working Group- </a:t>
            </a:r>
            <a:r>
              <a:rPr lang="en-IN" dirty="0"/>
              <a:t>uses </a:t>
            </a:r>
            <a:r>
              <a:rPr lang="en-US" dirty="0"/>
              <a:t>SWAP (Shared Wireless Access Protocol)</a:t>
            </a:r>
            <a:endParaRPr lang="en-IN" dirty="0"/>
          </a:p>
          <a:p>
            <a:pPr algn="just"/>
            <a:r>
              <a:rPr lang="en-IN" b="1" dirty="0"/>
              <a:t>Wi-Fi - </a:t>
            </a:r>
            <a:r>
              <a:rPr lang="en-US" dirty="0"/>
              <a:t>Wi-Fi is the generic name for all devices based on the IEEE specification 802.11 and its derivatives.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054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3592-CA6F-C04E-4418-4A88C825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Unit-1 - Wireless Systems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B3028-76C9-F518-C4D4-9392B6AED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371600"/>
            <a:ext cx="6172200" cy="41148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Introduction to wireless systems</a:t>
            </a: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Reasons for the Spread of Wireless Applications</a:t>
            </a: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Characteristics of Short-range Radio Wireless Applications </a:t>
            </a: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Elements of Wireless Communication Systems - Transmitter </a:t>
            </a: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Elements of Wireless Communication Systems - Receiver </a:t>
            </a:r>
          </a:p>
          <a:p>
            <a:r>
              <a:rPr lang="en-US" dirty="0"/>
              <a:t>Wireless Local Area Networks (WLAN), </a:t>
            </a:r>
          </a:p>
          <a:p>
            <a:r>
              <a:rPr lang="en-US" dirty="0"/>
              <a:t>WIFI Network Architecture</a:t>
            </a:r>
          </a:p>
          <a:p>
            <a:r>
              <a:rPr lang="en-US" dirty="0"/>
              <a:t> Bluetooth, Transceiver, Bluetooth Modes </a:t>
            </a:r>
          </a:p>
          <a:p>
            <a:r>
              <a:rPr lang="en-US" dirty="0"/>
              <a:t>Zigbee Architecture, Frame Structure Applications </a:t>
            </a:r>
          </a:p>
          <a:p>
            <a:r>
              <a:rPr lang="en-US" dirty="0"/>
              <a:t>Conflicts, Ultra-wideband Technology, Bit Sequence detection, UWB Block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920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951B0-F8E0-E2AB-8B6A-E3FA4B40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28600"/>
            <a:ext cx="6589199" cy="442690"/>
          </a:xfrm>
        </p:spPr>
        <p:txBody>
          <a:bodyPr>
            <a:normAutofit fontScale="90000"/>
          </a:bodyPr>
          <a:lstStyle/>
          <a:p>
            <a:r>
              <a:rPr lang="en-US" dirty="0"/>
              <a:t>Wi –Fi - Wireless Fidelity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E4F0C-6A6C-8F87-AFCC-D1CBCCBBE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066800"/>
            <a:ext cx="7239000" cy="484442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802.11 is the </a:t>
            </a:r>
            <a:r>
              <a:rPr lang="en-US" b="1" dirty="0"/>
              <a:t>predominant industrial standard </a:t>
            </a:r>
            <a:r>
              <a:rPr lang="en-US" dirty="0"/>
              <a:t>for WLAN  </a:t>
            </a:r>
          </a:p>
          <a:p>
            <a:pPr algn="just"/>
            <a:r>
              <a:rPr lang="en-US" dirty="0"/>
              <a:t>Products adhering to it are </a:t>
            </a:r>
            <a:r>
              <a:rPr lang="en-US" b="1" dirty="0"/>
              <a:t>acceptable for marketing all over the world.</a:t>
            </a:r>
          </a:p>
          <a:p>
            <a:pPr algn="just"/>
            <a:r>
              <a:rPr lang="en-US" dirty="0"/>
              <a:t>802.11 covers the </a:t>
            </a:r>
            <a:r>
              <a:rPr lang="en-US" b="1" dirty="0"/>
              <a:t>data link layer </a:t>
            </a:r>
            <a:r>
              <a:rPr lang="en-US" dirty="0"/>
              <a:t>of lower-level software, the </a:t>
            </a:r>
            <a:r>
              <a:rPr lang="en-US" b="1" dirty="0"/>
              <a:t>physical layer hardware definitions, and the interfaces </a:t>
            </a:r>
            <a:r>
              <a:rPr lang="en-US" dirty="0"/>
              <a:t>between them. </a:t>
            </a:r>
          </a:p>
          <a:p>
            <a:pPr algn="just"/>
            <a:r>
              <a:rPr lang="en-US" dirty="0"/>
              <a:t>The connection </a:t>
            </a:r>
            <a:r>
              <a:rPr lang="en-US" b="1" dirty="0"/>
              <a:t>between application software and the wireless hardware </a:t>
            </a:r>
            <a:r>
              <a:rPr lang="en-US" dirty="0"/>
              <a:t>is the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MAC(medium access control).</a:t>
            </a:r>
          </a:p>
          <a:p>
            <a:pPr algn="just"/>
            <a:r>
              <a:rPr lang="en-US" dirty="0"/>
              <a:t>The basic specification defines </a:t>
            </a:r>
            <a:r>
              <a:rPr lang="en-US" b="1" dirty="0"/>
              <a:t>three types of wireless communication techniques</a:t>
            </a:r>
            <a:r>
              <a:rPr lang="en-US" dirty="0"/>
              <a:t>: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DSSS</a:t>
            </a:r>
            <a:r>
              <a:rPr lang="en-US" dirty="0"/>
              <a:t> (direct sequence spread spectrum),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FSSS</a:t>
            </a:r>
            <a:r>
              <a:rPr lang="en-US" dirty="0"/>
              <a:t> (frequency-hopping spread spectrum) and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IR </a:t>
            </a:r>
            <a:r>
              <a:rPr lang="en-US" dirty="0"/>
              <a:t>(infra-red).</a:t>
            </a:r>
          </a:p>
          <a:p>
            <a:pPr algn="just"/>
            <a:r>
              <a:rPr lang="en-US" dirty="0"/>
              <a:t>The specification is built so that the upper </a:t>
            </a:r>
            <a:r>
              <a:rPr lang="en-US" b="1" dirty="0"/>
              <a:t>application software doesn’t have to know </a:t>
            </a:r>
            <a:r>
              <a:rPr lang="en-US" dirty="0"/>
              <a:t>what wireless technique is being used—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the MAC interface firmware </a:t>
            </a:r>
            <a:r>
              <a:rPr lang="en-US" dirty="0"/>
              <a:t>takes care of that.</a:t>
            </a:r>
            <a:endParaRPr lang="en-I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E5DE12E-7E96-0509-5D76-22AC3BD57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3053929"/>
            <a:ext cx="7327688" cy="273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70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96B4E-F386-9F43-E416-3EF1C5C33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64571"/>
            <a:ext cx="6589199" cy="426071"/>
          </a:xfrm>
        </p:spPr>
        <p:txBody>
          <a:bodyPr>
            <a:normAutofit fontScale="90000"/>
          </a:bodyPr>
          <a:lstStyle/>
          <a:p>
            <a:r>
              <a:rPr lang="en-US" dirty="0"/>
              <a:t>Open System Interconnection Reference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CBB39-9F2B-18AA-3D62-A75C3E708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70624-B0EE-3AE8-1EED-D9B32DBE8A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000" y="1430556"/>
            <a:ext cx="6340550" cy="518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33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1731" y="549333"/>
            <a:ext cx="622935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b="1" dirty="0"/>
              <a:t>Wi –Fi – Network Architecture</a:t>
            </a:r>
            <a:endParaRPr lang="en-US" altLang="en-US" b="1" dirty="0">
              <a:solidFill>
                <a:srgbClr val="960000"/>
              </a:solidFill>
              <a:latin typeface="+mj-lt"/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1468180" y="1020627"/>
            <a:ext cx="7218619" cy="2839231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1500" b="1" dirty="0">
                <a:latin typeface="+mn-lt"/>
              </a:rPr>
              <a:t>Three Wi-Fi network </a:t>
            </a:r>
            <a:r>
              <a:rPr lang="en-US" sz="1500" dirty="0">
                <a:latin typeface="+mn-lt"/>
              </a:rPr>
              <a:t>configurations are available. </a:t>
            </a:r>
          </a:p>
          <a:p>
            <a:pPr algn="just">
              <a:buFont typeface="Arial" pitchFamily="34" charset="0"/>
              <a:buChar char="•"/>
            </a:pPr>
            <a:endParaRPr lang="en-US" sz="1500" dirty="0">
              <a:latin typeface="+mn-lt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1500" dirty="0">
                <a:latin typeface="+mn-lt"/>
              </a:rPr>
              <a:t>Fig. 11.1 shows two unattached </a:t>
            </a:r>
            <a:r>
              <a:rPr lang="en-US" sz="1500" b="1" dirty="0">
                <a:solidFill>
                  <a:srgbClr val="960000"/>
                </a:solidFill>
                <a:latin typeface="+mn-lt"/>
              </a:rPr>
              <a:t>basic service sets (BSS), </a:t>
            </a:r>
            <a:r>
              <a:rPr lang="en-US" sz="1500" dirty="0">
                <a:latin typeface="+mn-lt"/>
              </a:rPr>
              <a:t>each with two </a:t>
            </a:r>
            <a:r>
              <a:rPr lang="en-US" sz="1500" b="1" dirty="0">
                <a:solidFill>
                  <a:srgbClr val="960000"/>
                </a:solidFill>
                <a:latin typeface="+mn-lt"/>
              </a:rPr>
              <a:t>stations (STA). </a:t>
            </a:r>
          </a:p>
          <a:p>
            <a:pPr algn="just">
              <a:buFont typeface="Arial" pitchFamily="34" charset="0"/>
              <a:buChar char="•"/>
            </a:pPr>
            <a:endParaRPr lang="en-US" sz="1500" b="1" dirty="0">
              <a:solidFill>
                <a:srgbClr val="960000"/>
              </a:solidFill>
              <a:latin typeface="+mn-lt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1500" dirty="0">
                <a:latin typeface="+mn-lt"/>
              </a:rPr>
              <a:t>The </a:t>
            </a:r>
            <a:r>
              <a:rPr lang="en-US" sz="1500" b="1" dirty="0">
                <a:latin typeface="+mn-lt"/>
              </a:rPr>
              <a:t>BSS is the </a:t>
            </a:r>
            <a:r>
              <a:rPr lang="en-US" sz="1500" b="1" dirty="0">
                <a:solidFill>
                  <a:srgbClr val="960000"/>
                </a:solidFill>
                <a:latin typeface="+mn-lt"/>
              </a:rPr>
              <a:t>basic building block of an </a:t>
            </a:r>
            <a:r>
              <a:rPr lang="en-US" sz="1500" b="1" dirty="0">
                <a:solidFill>
                  <a:srgbClr val="0000FF"/>
                </a:solidFill>
                <a:latin typeface="+mn-lt"/>
              </a:rPr>
              <a:t>802.11 WLAN</a:t>
            </a:r>
            <a:r>
              <a:rPr lang="en-US" sz="1500" dirty="0">
                <a:latin typeface="+mn-lt"/>
              </a:rPr>
              <a:t>. A station can make </a:t>
            </a:r>
            <a:r>
              <a:rPr lang="en-US" sz="1500" b="1" dirty="0" err="1">
                <a:solidFill>
                  <a:srgbClr val="960000"/>
                </a:solidFill>
                <a:latin typeface="+mn-lt"/>
              </a:rPr>
              <a:t>adhoc</a:t>
            </a:r>
            <a:r>
              <a:rPr lang="en-US" sz="1500" b="1" dirty="0">
                <a:solidFill>
                  <a:srgbClr val="960000"/>
                </a:solidFill>
                <a:latin typeface="+mn-lt"/>
              </a:rPr>
              <a:t> connections </a:t>
            </a:r>
            <a:r>
              <a:rPr lang="en-US" sz="1500" b="1" dirty="0">
                <a:latin typeface="+mn-lt"/>
              </a:rPr>
              <a:t>with other stations </a:t>
            </a:r>
            <a:r>
              <a:rPr lang="en-US" sz="1500" dirty="0">
                <a:latin typeface="+mn-lt"/>
              </a:rPr>
              <a:t>within its wireless communication range but not with those in another BSS that is outside of this range.</a:t>
            </a:r>
          </a:p>
          <a:p>
            <a:pPr algn="just">
              <a:buFont typeface="Arial" pitchFamily="34" charset="0"/>
              <a:buChar char="•"/>
            </a:pPr>
            <a:endParaRPr lang="en-US" sz="1500" dirty="0">
              <a:latin typeface="+mn-lt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1500" dirty="0">
                <a:latin typeface="+mn-lt"/>
              </a:rPr>
              <a:t>In order to interconnect terminals that are not in direct range one with the other, the </a:t>
            </a:r>
            <a:r>
              <a:rPr lang="en-US" sz="1500" b="1" dirty="0">
                <a:latin typeface="+mn-lt"/>
              </a:rPr>
              <a:t>distributed system </a:t>
            </a:r>
            <a:r>
              <a:rPr lang="en-US" sz="1500" dirty="0">
                <a:latin typeface="+mn-lt"/>
              </a:rPr>
              <a:t>shown in Fig. 11.2 is needed. </a:t>
            </a:r>
          </a:p>
          <a:p>
            <a:pPr algn="just">
              <a:buFont typeface="Arial" pitchFamily="34" charset="0"/>
              <a:buChar char="•"/>
            </a:pPr>
            <a:endParaRPr lang="en-US" sz="15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B1BE51-BADC-87D9-2FB8-AA6261C84A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7414" y="4049930"/>
            <a:ext cx="5585944" cy="2301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1538284" y="1528570"/>
            <a:ext cx="6781797" cy="2377566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1500" dirty="0">
                <a:latin typeface="+mn-lt"/>
              </a:rPr>
              <a:t>Here, terminals that are in range of a station designated as an </a:t>
            </a:r>
            <a:r>
              <a:rPr lang="en-US" sz="1500" b="1" dirty="0">
                <a:latin typeface="+mn-lt"/>
              </a:rPr>
              <a:t>AP can communicate with other terminals not in direct range </a:t>
            </a:r>
            <a:r>
              <a:rPr lang="en-US" sz="1500" b="1" dirty="0">
                <a:solidFill>
                  <a:srgbClr val="960000"/>
                </a:solidFill>
                <a:latin typeface="+mn-lt"/>
              </a:rPr>
              <a:t>but who are associated with the same or another AP. </a:t>
            </a:r>
          </a:p>
          <a:p>
            <a:pPr algn="just">
              <a:buFont typeface="Arial" pitchFamily="34" charset="0"/>
              <a:buChar char="•"/>
            </a:pPr>
            <a:endParaRPr lang="en-US" sz="1500" b="1" dirty="0">
              <a:solidFill>
                <a:srgbClr val="960000"/>
              </a:solidFill>
              <a:latin typeface="+mn-lt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1500" dirty="0">
                <a:latin typeface="+mn-lt"/>
              </a:rPr>
              <a:t>Two or more such APs communicate between themselves either by a </a:t>
            </a:r>
            <a:r>
              <a:rPr lang="en-US" sz="1500" b="1" dirty="0">
                <a:latin typeface="+mn-lt"/>
              </a:rPr>
              <a:t>wireless or wired medium</a:t>
            </a:r>
            <a:r>
              <a:rPr lang="en-US" sz="1500" dirty="0">
                <a:latin typeface="+mn-lt"/>
              </a:rPr>
              <a:t>, and therefore data exchange between all terminals in the network is supported. </a:t>
            </a:r>
          </a:p>
          <a:p>
            <a:pPr algn="just">
              <a:buFont typeface="Arial" pitchFamily="34" charset="0"/>
              <a:buChar char="•"/>
            </a:pPr>
            <a:endParaRPr lang="en-US" sz="1500" dirty="0">
              <a:latin typeface="+mn-lt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1500" dirty="0">
                <a:latin typeface="+mn-lt"/>
              </a:rPr>
              <a:t>Important thing </a:t>
            </a:r>
            <a:r>
              <a:rPr lang="en-US" sz="1500" dirty="0">
                <a:latin typeface="+mn-lt"/>
                <a:sym typeface="Wingdings" pitchFamily="2" charset="2"/>
              </a:rPr>
              <a:t></a:t>
            </a:r>
            <a:r>
              <a:rPr lang="en-US" sz="1500" b="1" dirty="0">
                <a:latin typeface="+mn-lt"/>
              </a:rPr>
              <a:t>medium</a:t>
            </a:r>
            <a:r>
              <a:rPr lang="en-US" sz="1500" dirty="0">
                <a:latin typeface="+mn-lt"/>
              </a:rPr>
              <a:t> connecting the STAs with the APs, and that, connecting the APs among themselves are </a:t>
            </a:r>
            <a:r>
              <a:rPr lang="en-US" sz="1500" b="1" dirty="0">
                <a:solidFill>
                  <a:srgbClr val="960000"/>
                </a:solidFill>
                <a:latin typeface="+mn-lt"/>
              </a:rPr>
              <a:t>totally independent</a:t>
            </a:r>
            <a:r>
              <a:rPr lang="en-US" sz="1500" b="1" dirty="0">
                <a:latin typeface="+mn-lt"/>
              </a:rPr>
              <a:t>. </a:t>
            </a:r>
            <a:endParaRPr lang="en-US" sz="1500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5090C4-3AA4-610F-DE2D-BC580B03B086}"/>
              </a:ext>
            </a:extLst>
          </p:cNvPr>
          <p:cNvSpPr/>
          <p:nvPr/>
        </p:nvSpPr>
        <p:spPr>
          <a:xfrm>
            <a:off x="1171731" y="549333"/>
            <a:ext cx="622935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 algn="ctr"/>
            <a:r>
              <a:rPr lang="en-US" b="1" dirty="0"/>
              <a:t>Wi –Fi </a:t>
            </a:r>
            <a:endParaRPr lang="en-US" altLang="en-US" b="1" dirty="0">
              <a:solidFill>
                <a:srgbClr val="960000"/>
              </a:solidFill>
              <a:latin typeface="+mj-lt"/>
              <a:cs typeface="Times New Roman" panose="02020603050405020304" pitchFamily="18" charset="0"/>
              <a:sym typeface="Wingdings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DD0659-65AF-53DC-E2DE-D326FB13874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5873" y="3749777"/>
            <a:ext cx="5692633" cy="26443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1490666" y="1125862"/>
            <a:ext cx="7043734" cy="2608398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1500" dirty="0">
                <a:latin typeface="+mn-lt"/>
              </a:rPr>
              <a:t>STA is an </a:t>
            </a:r>
            <a:r>
              <a:rPr lang="en-US" sz="1500" b="1" dirty="0">
                <a:latin typeface="+mn-lt"/>
              </a:rPr>
              <a:t>addressable destination</a:t>
            </a:r>
            <a:r>
              <a:rPr lang="en-US" sz="1500" dirty="0">
                <a:latin typeface="+mn-lt"/>
              </a:rPr>
              <a:t>, not necessarily at a fixed location. STA’s may have varied characteristics and functions. </a:t>
            </a:r>
          </a:p>
          <a:p>
            <a:pPr algn="just">
              <a:buFont typeface="Arial" pitchFamily="34" charset="0"/>
              <a:buChar char="•"/>
            </a:pPr>
            <a:endParaRPr lang="en-US" sz="1500" dirty="0">
              <a:latin typeface="+mn-lt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1500" b="1" dirty="0">
                <a:latin typeface="+mn-lt"/>
              </a:rPr>
              <a:t>A STA </a:t>
            </a:r>
            <a:r>
              <a:rPr lang="en-US" sz="1500" dirty="0">
                <a:latin typeface="+mn-lt"/>
                <a:sym typeface="Wingdings" pitchFamily="2" charset="2"/>
              </a:rPr>
              <a:t></a:t>
            </a:r>
            <a:r>
              <a:rPr lang="en-US" sz="1500" b="1" dirty="0">
                <a:latin typeface="+mn-lt"/>
              </a:rPr>
              <a:t>AP terminal, a mobile terminal</a:t>
            </a:r>
            <a:r>
              <a:rPr lang="en-US" sz="1500" dirty="0">
                <a:latin typeface="+mn-lt"/>
              </a:rPr>
              <a:t>, or it may have another </a:t>
            </a:r>
            <a:r>
              <a:rPr lang="en-US" sz="1500" b="1" dirty="0">
                <a:latin typeface="+mn-lt"/>
              </a:rPr>
              <a:t>specified function. </a:t>
            </a:r>
          </a:p>
          <a:p>
            <a:pPr>
              <a:buFont typeface="Arial" pitchFamily="34" charset="0"/>
              <a:buChar char="•"/>
            </a:pPr>
            <a:endParaRPr lang="en-US" sz="1500" dirty="0"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US" sz="1500" dirty="0">
                <a:latin typeface="+mn-lt"/>
              </a:rPr>
              <a:t>A network of </a:t>
            </a:r>
            <a:r>
              <a:rPr lang="en-US" sz="1500" b="1" dirty="0">
                <a:latin typeface="+mn-lt"/>
              </a:rPr>
              <a:t>arbitrary size and complexity </a:t>
            </a:r>
            <a:r>
              <a:rPr lang="en-US" sz="1500" dirty="0">
                <a:latin typeface="+mn-lt"/>
              </a:rPr>
              <a:t>can be maintained through the architecture of the </a:t>
            </a:r>
            <a:r>
              <a:rPr lang="en-US" sz="1500" b="1" dirty="0">
                <a:solidFill>
                  <a:srgbClr val="960000"/>
                </a:solidFill>
                <a:latin typeface="+mn-lt"/>
              </a:rPr>
              <a:t>extended service set (ESS</a:t>
            </a:r>
            <a:r>
              <a:rPr lang="en-US" sz="1500" dirty="0">
                <a:latin typeface="+mn-lt"/>
              </a:rPr>
              <a:t>), shown in Fig. 11.3. </a:t>
            </a:r>
          </a:p>
          <a:p>
            <a:pPr>
              <a:buFont typeface="Arial" pitchFamily="34" charset="0"/>
              <a:buChar char="•"/>
            </a:pPr>
            <a:endParaRPr lang="en-US" sz="1500" dirty="0"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US" sz="1500" dirty="0">
                <a:latin typeface="+mn-lt"/>
              </a:rPr>
              <a:t>STAs have </a:t>
            </a:r>
            <a:r>
              <a:rPr lang="en-US" sz="1500" b="1" dirty="0">
                <a:latin typeface="+mn-lt"/>
              </a:rPr>
              <a:t>full mobility </a:t>
            </a:r>
            <a:r>
              <a:rPr lang="en-US" sz="1500" dirty="0">
                <a:latin typeface="+mn-lt"/>
              </a:rPr>
              <a:t>and may move from </a:t>
            </a:r>
            <a:r>
              <a:rPr lang="en-US" sz="1500" b="1" dirty="0">
                <a:latin typeface="+mn-lt"/>
              </a:rPr>
              <a:t>one BSS to another </a:t>
            </a:r>
            <a:r>
              <a:rPr lang="en-US" sz="1500" dirty="0">
                <a:latin typeface="+mn-lt"/>
              </a:rPr>
              <a:t>while remaining in the network.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030"/>
          <a:stretch>
            <a:fillRect/>
          </a:stretch>
        </p:blipFill>
        <p:spPr bwMode="auto">
          <a:xfrm>
            <a:off x="3185500" y="3581400"/>
            <a:ext cx="5036631" cy="3038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16B762-91EE-CC16-AC77-DB33C79F1E8F}"/>
              </a:ext>
            </a:extLst>
          </p:cNvPr>
          <p:cNvSpPr/>
          <p:nvPr/>
        </p:nvSpPr>
        <p:spPr>
          <a:xfrm>
            <a:off x="1171731" y="549333"/>
            <a:ext cx="622935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 algn="ctr"/>
            <a:r>
              <a:rPr lang="en-US" b="1" dirty="0"/>
              <a:t>Wi –Fi </a:t>
            </a:r>
            <a:endParaRPr lang="en-US" altLang="en-US" b="1" dirty="0">
              <a:solidFill>
                <a:srgbClr val="960000"/>
              </a:solidFill>
              <a:latin typeface="+mj-lt"/>
              <a:cs typeface="Times New Roman" panose="02020603050405020304" pitchFamily="18" charset="0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66FF24-A731-B070-F8E3-E38D6BF640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2257" y="63910"/>
            <a:ext cx="5585944" cy="2301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FBDD5E-FAD2-4A86-787A-A1B3899B0A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6115" y="1524000"/>
            <a:ext cx="5692633" cy="264436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7F548C8-6E05-E6B7-8C92-20B85FE33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4030"/>
          <a:stretch>
            <a:fillRect/>
          </a:stretch>
        </p:blipFill>
        <p:spPr bwMode="auto">
          <a:xfrm>
            <a:off x="1524000" y="3755925"/>
            <a:ext cx="5036631" cy="3038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3616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5458" y="381961"/>
            <a:ext cx="622935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dirty="0"/>
              <a:t>Wireless Local Area Networks (WLAN)</a:t>
            </a:r>
            <a:endParaRPr lang="en-US" altLang="en-US" b="1" dirty="0">
              <a:solidFill>
                <a:srgbClr val="0033CC"/>
              </a:solidFill>
              <a:latin typeface="+mj-lt"/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1143000" y="857251"/>
            <a:ext cx="6858000" cy="5511757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Fig. 11.3 shows another element type—a </a:t>
            </a:r>
            <a:r>
              <a:rPr lang="en-US" sz="1600" b="1" dirty="0">
                <a:solidFill>
                  <a:srgbClr val="960000"/>
                </a:solidFill>
                <a:latin typeface="+mn-lt"/>
              </a:rPr>
              <a:t>portal.</a:t>
            </a:r>
            <a:r>
              <a:rPr lang="en-US" sz="1600" dirty="0">
                <a:latin typeface="+mn-lt"/>
              </a:rPr>
              <a:t> The </a:t>
            </a:r>
            <a:r>
              <a:rPr lang="en-US" sz="1600" b="1" dirty="0">
                <a:latin typeface="+mn-lt"/>
              </a:rPr>
              <a:t>portal is a gateway between the WLAN and a wired LAN.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It </a:t>
            </a:r>
            <a:r>
              <a:rPr lang="en-US" sz="1600" b="1" dirty="0">
                <a:solidFill>
                  <a:srgbClr val="960000"/>
                </a:solidFill>
                <a:latin typeface="+mn-lt"/>
              </a:rPr>
              <a:t>connects the medium over which the APs communicate to the medium of the wired LAN</a:t>
            </a:r>
            <a:r>
              <a:rPr lang="en-US" sz="1600" b="1" dirty="0">
                <a:latin typeface="+mn-lt"/>
              </a:rPr>
              <a:t>—coaxial cable or twisted pair lines</a:t>
            </a:r>
            <a:r>
              <a:rPr lang="en-US" sz="1600" dirty="0">
                <a:latin typeface="+mn-lt"/>
              </a:rPr>
              <a:t>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In addition to the functions Wi-Fi provides for </a:t>
            </a:r>
            <a:r>
              <a:rPr lang="en-US" sz="1600" b="1" dirty="0">
                <a:latin typeface="+mn-lt"/>
              </a:rPr>
              <a:t>distributing data </a:t>
            </a:r>
            <a:r>
              <a:rPr lang="en-US" sz="1600" dirty="0">
                <a:latin typeface="+mn-lt"/>
              </a:rPr>
              <a:t>throughout the network, </a:t>
            </a:r>
            <a:r>
              <a:rPr lang="en-US" sz="1600" b="1" dirty="0">
                <a:latin typeface="+mn-lt"/>
              </a:rPr>
              <a:t>two other important services</a:t>
            </a:r>
            <a:r>
              <a:rPr lang="en-US" sz="1600" dirty="0">
                <a:latin typeface="+mn-lt"/>
              </a:rPr>
              <a:t>, although optionally used, are provided.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They are </a:t>
            </a:r>
            <a:r>
              <a:rPr lang="en-US" sz="1600" b="1" dirty="0">
                <a:latin typeface="+mn-lt"/>
              </a:rPr>
              <a:t>authentication and encryption</a:t>
            </a:r>
            <a:r>
              <a:rPr lang="en-US" sz="1600" dirty="0">
                <a:latin typeface="+mn-lt"/>
              </a:rPr>
              <a:t>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600" b="1" dirty="0">
                <a:solidFill>
                  <a:srgbClr val="960000"/>
                </a:solidFill>
                <a:latin typeface="+mn-lt"/>
              </a:rPr>
              <a:t>Authentication</a:t>
            </a:r>
            <a:r>
              <a:rPr lang="en-US" sz="1600" dirty="0">
                <a:latin typeface="+mn-lt"/>
              </a:rPr>
              <a:t> is the procedure used to </a:t>
            </a:r>
            <a:r>
              <a:rPr lang="en-US" sz="1600" b="1" dirty="0">
                <a:latin typeface="+mn-lt"/>
              </a:rPr>
              <a:t>establish the identity of a station </a:t>
            </a:r>
            <a:r>
              <a:rPr lang="en-US" sz="1600" dirty="0">
                <a:latin typeface="+mn-lt"/>
              </a:rPr>
              <a:t>as a member of the set of stations authorized to associate with another station.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600" b="1" dirty="0">
                <a:solidFill>
                  <a:srgbClr val="960000"/>
                </a:solidFill>
                <a:latin typeface="+mn-lt"/>
              </a:rPr>
              <a:t>Encryption</a:t>
            </a:r>
            <a:r>
              <a:rPr lang="en-US" sz="1600" dirty="0">
                <a:latin typeface="+mn-lt"/>
              </a:rPr>
              <a:t> </a:t>
            </a:r>
            <a:r>
              <a:rPr lang="en-US" sz="1600" b="1" dirty="0">
                <a:latin typeface="+mn-lt"/>
              </a:rPr>
              <a:t>applies </a:t>
            </a:r>
            <a:r>
              <a:rPr lang="en-US" sz="1600" b="1" dirty="0">
                <a:solidFill>
                  <a:srgbClr val="960000"/>
                </a:solidFill>
                <a:latin typeface="+mn-lt"/>
              </a:rPr>
              <a:t>coding to data </a:t>
            </a:r>
            <a:r>
              <a:rPr lang="en-US" sz="1600" b="1" dirty="0">
                <a:latin typeface="+mn-lt"/>
              </a:rPr>
              <a:t>to prevent an eavesdropper </a:t>
            </a:r>
            <a:r>
              <a:rPr lang="en-US" sz="1600" dirty="0">
                <a:latin typeface="+mn-lt"/>
              </a:rPr>
              <a:t>from intercepting it.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802.11 details the implementation of these services in the </a:t>
            </a:r>
            <a:r>
              <a:rPr lang="en-US" sz="1600" b="1" dirty="0">
                <a:latin typeface="+mn-lt"/>
              </a:rPr>
              <a:t>MAC(Media Access Control).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Further protection of confidentiality </a:t>
            </a:r>
            <a:r>
              <a:rPr lang="en-US" sz="1600" dirty="0">
                <a:latin typeface="+mn-lt"/>
                <a:sym typeface="Wingdings" pitchFamily="2" charset="2"/>
              </a:rPr>
              <a:t></a:t>
            </a:r>
            <a:r>
              <a:rPr lang="en-US" sz="1600" dirty="0">
                <a:latin typeface="+mn-lt"/>
              </a:rPr>
              <a:t>provided by </a:t>
            </a:r>
            <a:r>
              <a:rPr lang="en-US" sz="1600" b="1" dirty="0">
                <a:latin typeface="+mn-lt"/>
              </a:rPr>
              <a:t>higher software layers </a:t>
            </a:r>
            <a:r>
              <a:rPr lang="en-US" sz="1600" dirty="0">
                <a:latin typeface="+mn-lt"/>
              </a:rPr>
              <a:t>in the network that are not part of 802.11.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</a:pPr>
            <a:endParaRPr lang="en-US" sz="15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E7067C5-6C55-A875-ED10-4652EDBF0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70" y="227013"/>
            <a:ext cx="9032929" cy="63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0" y="1371600"/>
            <a:ext cx="5429250" cy="33147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IEEE 802.11g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1350" dirty="0">
                <a:cs typeface="Times New Roman" panose="02020603050405020304" pitchFamily="18" charset="0"/>
              </a:rPr>
              <a:t>Data Rate:  Maximum </a:t>
            </a:r>
            <a:r>
              <a:rPr lang="en-US" altLang="en-US" sz="1350" b="1" dirty="0">
                <a:cs typeface="Times New Roman" panose="02020603050405020304" pitchFamily="18" charset="0"/>
              </a:rPr>
              <a:t>54 Mbps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1350" dirty="0">
                <a:cs typeface="Times New Roman" panose="02020603050405020304" pitchFamily="18" charset="0"/>
              </a:rPr>
              <a:t>Range: up to </a:t>
            </a:r>
            <a:r>
              <a:rPr lang="en-US" altLang="en-US" sz="1350" b="1" dirty="0">
                <a:cs typeface="Times New Roman" panose="02020603050405020304" pitchFamily="18" charset="0"/>
              </a:rPr>
              <a:t>100 meters 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1350" dirty="0">
                <a:cs typeface="Times New Roman" panose="02020603050405020304" pitchFamily="18" charset="0"/>
              </a:rPr>
              <a:t>Operating Frequency:  </a:t>
            </a:r>
            <a:r>
              <a:rPr lang="en-US" altLang="en-US" sz="1350" b="1" dirty="0">
                <a:cs typeface="Times New Roman" panose="02020603050405020304" pitchFamily="18" charset="0"/>
              </a:rPr>
              <a:t>2.4 GHz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1350" dirty="0">
                <a:cs typeface="Times New Roman" panose="02020603050405020304" pitchFamily="18" charset="0"/>
              </a:rPr>
              <a:t>Security</a:t>
            </a:r>
            <a:r>
              <a:rPr lang="en-US" altLang="en-US" sz="1350" b="1" dirty="0">
                <a:cs typeface="Times New Roman" panose="02020603050405020304" pitchFamily="18" charset="0"/>
              </a:rPr>
              <a:t>:  Password Encryption</a:t>
            </a:r>
          </a:p>
          <a:p>
            <a:pPr marL="214282" lvl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altLang="en-US" sz="1350" b="1" dirty="0"/>
              <a:t>How It works?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altLang="en-US" sz="1350" dirty="0"/>
              <a:t>Data Transmission/Acquisition 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altLang="en-US" sz="1350" dirty="0"/>
              <a:t>Wired </a:t>
            </a:r>
            <a:r>
              <a:rPr lang="en-US" altLang="en-US" sz="1350" b="1" dirty="0"/>
              <a:t>Ethernet </a:t>
            </a:r>
            <a:r>
              <a:rPr lang="en-US" altLang="en-US" sz="1350" dirty="0"/>
              <a:t>connection 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altLang="en-US" sz="1350" b="1" dirty="0">
                <a:solidFill>
                  <a:srgbClr val="0000FF"/>
                </a:solidFill>
              </a:rPr>
              <a:t>OFDM</a:t>
            </a:r>
          </a:p>
          <a:p>
            <a:pPr lvl="2">
              <a:lnSpc>
                <a:spcPct val="90000"/>
              </a:lnSpc>
              <a:defRPr/>
            </a:pPr>
            <a:r>
              <a:rPr lang="en-US" altLang="en-US" sz="1350" dirty="0"/>
              <a:t>Closely spaced orthogonal sub-carriers.</a:t>
            </a:r>
          </a:p>
          <a:p>
            <a:pPr lvl="2">
              <a:lnSpc>
                <a:spcPct val="90000"/>
              </a:lnSpc>
              <a:defRPr/>
            </a:pPr>
            <a:r>
              <a:rPr lang="en-US" altLang="en-US" sz="1350" dirty="0"/>
              <a:t>Reduction of attenuation with high frequencies.</a:t>
            </a:r>
          </a:p>
          <a:p>
            <a:pPr lvl="2">
              <a:lnSpc>
                <a:spcPct val="90000"/>
              </a:lnSpc>
              <a:defRPr/>
            </a:pPr>
            <a:r>
              <a:rPr lang="en-US" altLang="en-US" sz="1350" dirty="0"/>
              <a:t>Facilitates single-frequency networking.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altLang="en-US" sz="1350" dirty="0"/>
              <a:t>Broadcasting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altLang="en-US" sz="1350" dirty="0"/>
              <a:t>Decoding of the Signal </a:t>
            </a:r>
          </a:p>
          <a:p>
            <a:pPr lvl="2">
              <a:lnSpc>
                <a:spcPct val="90000"/>
              </a:lnSpc>
              <a:defRPr/>
            </a:pPr>
            <a:r>
              <a:rPr lang="en-US" altLang="en-US" sz="1350" dirty="0"/>
              <a:t>Wireless Card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en-US" sz="1350" dirty="0"/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en-US" sz="1350" dirty="0"/>
          </a:p>
          <a:p>
            <a:pPr>
              <a:lnSpc>
                <a:spcPct val="90000"/>
              </a:lnSpc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en-US" sz="1350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sz="1350" dirty="0"/>
              <a:t>                    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1543050" y="971551"/>
            <a:ext cx="622935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dirty="0"/>
              <a:t>Wireless Fidelity </a:t>
            </a:r>
            <a:r>
              <a:rPr lang="en-US" b="1" dirty="0"/>
              <a:t>Wi-Fi</a:t>
            </a:r>
            <a:endParaRPr lang="en-US" altLang="en-US" b="1" dirty="0">
              <a:solidFill>
                <a:srgbClr val="0033CC"/>
              </a:solidFill>
              <a:latin typeface="+mj-lt"/>
              <a:cs typeface="Times New Roman" panose="02020603050405020304" pitchFamily="18" charset="0"/>
              <a:sym typeface="Wingdings" pitchFamily="2" charset="2"/>
            </a:endParaRPr>
          </a:p>
        </p:txBody>
      </p:sp>
      <p:pic>
        <p:nvPicPr>
          <p:cNvPr id="39940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00854" y="857250"/>
            <a:ext cx="945521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lks4504-h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4" y="1943104"/>
            <a:ext cx="2020490" cy="2018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943100" y="5429251"/>
            <a:ext cx="4686300" cy="900238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r>
              <a:rPr lang="en-US" b="1" dirty="0" err="1"/>
              <a:t>WiFi</a:t>
            </a:r>
            <a:r>
              <a:rPr lang="en-US" b="1" dirty="0"/>
              <a:t> :</a:t>
            </a:r>
            <a:r>
              <a:rPr lang="en-US" dirty="0"/>
              <a:t>https://www.youtube.com/watch?v=St0V1yYxpv4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0" y="5279205"/>
            <a:ext cx="617220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In telecommunications, </a:t>
            </a:r>
            <a:r>
              <a:rPr lang="en-US" dirty="0">
                <a:solidFill>
                  <a:srgbClr val="FFFF00"/>
                </a:solidFill>
                <a:latin typeface="+mn-lt"/>
              </a:rPr>
              <a:t>orthogonal frequency-division multiplexing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is a type of digital transmission used in digital modulation for encoding digital data on multiple carrier frequencies.</a:t>
            </a: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/>
          </p:cNvSpPr>
          <p:nvPr>
            <p:ph type="title" idx="4294967295"/>
          </p:nvPr>
        </p:nvSpPr>
        <p:spPr>
          <a:xfrm>
            <a:off x="0" y="857250"/>
            <a:ext cx="6172200" cy="365125"/>
          </a:xfrm>
          <a:solidFill>
            <a:srgbClr val="FFCCCC"/>
          </a:solidFill>
        </p:spPr>
        <p:txBody>
          <a:bodyPr>
            <a:normAutofit fontScale="90000"/>
          </a:bodyPr>
          <a:lstStyle/>
          <a:p>
            <a:r>
              <a:rPr lang="en-US" altLang="en-US" sz="2100" b="1" dirty="0">
                <a:cs typeface="Times New Roman" pitchFamily="18" charset="0"/>
              </a:rPr>
              <a:t>Wi-Fi</a:t>
            </a:r>
          </a:p>
        </p:txBody>
      </p:sp>
      <p:sp>
        <p:nvSpPr>
          <p:cNvPr id="41987" name="Rectangle 3"/>
          <p:cNvSpPr>
            <a:spLocks noGrp="1" noRot="1"/>
          </p:cNvSpPr>
          <p:nvPr>
            <p:ph type="body" idx="4294967295"/>
          </p:nvPr>
        </p:nvSpPr>
        <p:spPr>
          <a:xfrm>
            <a:off x="0" y="1143000"/>
            <a:ext cx="3314700" cy="3657600"/>
          </a:xfrm>
        </p:spPr>
        <p:txBody>
          <a:bodyPr>
            <a:normAutofit lnSpcReduction="10000"/>
          </a:bodyPr>
          <a:lstStyle/>
          <a:p>
            <a:pPr algn="just">
              <a:spcBef>
                <a:spcPts val="0"/>
              </a:spcBef>
              <a:buNone/>
            </a:pPr>
            <a:r>
              <a:rPr lang="en-US" altLang="en-US" sz="1500" b="1" dirty="0">
                <a:solidFill>
                  <a:srgbClr val="0033CC"/>
                </a:solidFill>
                <a:cs typeface="Times New Roman" pitchFamily="18" charset="0"/>
              </a:rPr>
              <a:t>Applications </a:t>
            </a:r>
          </a:p>
          <a:p>
            <a:pPr algn="just">
              <a:spcBef>
                <a:spcPts val="0"/>
              </a:spcBef>
            </a:pPr>
            <a:r>
              <a:rPr lang="en-US" altLang="en-US" sz="1500" b="1" dirty="0">
                <a:cs typeface="Times New Roman" pitchFamily="18" charset="0"/>
              </a:rPr>
              <a:t>Modem</a:t>
            </a:r>
            <a:r>
              <a:rPr lang="en-US" altLang="en-US" sz="1500" dirty="0">
                <a:cs typeface="Times New Roman" pitchFamily="18" charset="0"/>
              </a:rPr>
              <a:t> for internet</a:t>
            </a:r>
          </a:p>
          <a:p>
            <a:pPr lvl="1" algn="just">
              <a:spcBef>
                <a:spcPts val="0"/>
              </a:spcBef>
            </a:pPr>
            <a:r>
              <a:rPr lang="en-US" altLang="en-US" sz="1500" dirty="0">
                <a:cs typeface="Times New Roman" pitchFamily="18" charset="0"/>
              </a:rPr>
              <a:t>Cable</a:t>
            </a:r>
          </a:p>
          <a:p>
            <a:pPr lvl="1" algn="just">
              <a:spcBef>
                <a:spcPts val="0"/>
              </a:spcBef>
            </a:pPr>
            <a:r>
              <a:rPr lang="en-US" altLang="en-US" sz="1500" b="1" dirty="0">
                <a:cs typeface="Times New Roman" pitchFamily="18" charset="0"/>
              </a:rPr>
              <a:t>DSL</a:t>
            </a:r>
          </a:p>
          <a:p>
            <a:pPr algn="just">
              <a:spcBef>
                <a:spcPts val="0"/>
              </a:spcBef>
            </a:pPr>
            <a:r>
              <a:rPr lang="en-US" altLang="en-US" sz="1500" dirty="0">
                <a:cs typeface="Times New Roman" pitchFamily="18" charset="0"/>
              </a:rPr>
              <a:t>Device to device  communicatio</a:t>
            </a:r>
            <a:r>
              <a:rPr lang="en-US" altLang="en-US" sz="1500" dirty="0"/>
              <a:t>n</a:t>
            </a:r>
          </a:p>
          <a:p>
            <a:pPr algn="just">
              <a:spcBef>
                <a:spcPts val="0"/>
              </a:spcBef>
              <a:buNone/>
            </a:pPr>
            <a:r>
              <a:rPr lang="en-US" altLang="en-US" sz="1500" b="1" dirty="0">
                <a:solidFill>
                  <a:srgbClr val="0033CC"/>
                </a:solidFill>
              </a:rPr>
              <a:t>Advantages:</a:t>
            </a:r>
          </a:p>
          <a:p>
            <a:pPr lvl="1" algn="just">
              <a:spcBef>
                <a:spcPts val="0"/>
              </a:spcBef>
            </a:pPr>
            <a:r>
              <a:rPr lang="en-US" altLang="en-US" sz="1500" dirty="0"/>
              <a:t>Comparatively </a:t>
            </a:r>
            <a:r>
              <a:rPr lang="en-US" altLang="en-US" sz="1500" b="1" dirty="0"/>
              <a:t>higher data transfer rates </a:t>
            </a:r>
            <a:r>
              <a:rPr lang="en-US" altLang="en-US" sz="1500" dirty="0"/>
              <a:t>than other similar technologies.</a:t>
            </a:r>
          </a:p>
          <a:p>
            <a:pPr lvl="1" algn="just">
              <a:spcBef>
                <a:spcPts val="0"/>
              </a:spcBef>
            </a:pPr>
            <a:r>
              <a:rPr lang="en-US" altLang="en-US" sz="1500" b="1" dirty="0"/>
              <a:t>Low infrastructure</a:t>
            </a:r>
          </a:p>
          <a:p>
            <a:pPr lvl="1" algn="just">
              <a:spcBef>
                <a:spcPts val="0"/>
              </a:spcBef>
            </a:pPr>
            <a:r>
              <a:rPr lang="en-US" altLang="en-US" sz="1500" dirty="0"/>
              <a:t>Wide availability</a:t>
            </a:r>
          </a:p>
          <a:p>
            <a:pPr algn="just">
              <a:spcBef>
                <a:spcPts val="0"/>
              </a:spcBef>
              <a:buNone/>
            </a:pPr>
            <a:r>
              <a:rPr lang="en-US" altLang="en-US" sz="1500" b="1" dirty="0">
                <a:solidFill>
                  <a:srgbClr val="0033CC"/>
                </a:solidFill>
              </a:rPr>
              <a:t>Disadvantages:</a:t>
            </a:r>
          </a:p>
          <a:p>
            <a:pPr lvl="1" algn="just">
              <a:spcBef>
                <a:spcPts val="0"/>
              </a:spcBef>
            </a:pPr>
            <a:r>
              <a:rPr lang="en-US" altLang="en-US" sz="1500" dirty="0"/>
              <a:t>Cost</a:t>
            </a:r>
          </a:p>
          <a:p>
            <a:pPr lvl="1" algn="just">
              <a:spcBef>
                <a:spcPts val="0"/>
              </a:spcBef>
            </a:pPr>
            <a:r>
              <a:rPr lang="en-US" altLang="en-US" sz="1500" dirty="0"/>
              <a:t>Limited range:  Restricted to “</a:t>
            </a:r>
            <a:r>
              <a:rPr lang="en-US" altLang="en-US" sz="1500" b="1" dirty="0"/>
              <a:t>Hot Spots”</a:t>
            </a:r>
          </a:p>
          <a:p>
            <a:pPr algn="just">
              <a:spcBef>
                <a:spcPts val="0"/>
              </a:spcBef>
            </a:pPr>
            <a:endParaRPr lang="en-US" altLang="en-US" sz="1500" dirty="0"/>
          </a:p>
        </p:txBody>
      </p:sp>
      <p:pic>
        <p:nvPicPr>
          <p:cNvPr id="4198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2269" y="1200151"/>
            <a:ext cx="3208735" cy="2132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4" y="857250"/>
            <a:ext cx="945521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14450" y="4914346"/>
            <a:ext cx="4286250" cy="1086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5715000" y="5086354"/>
            <a:ext cx="2286000" cy="992571"/>
          </a:xfrm>
          <a:prstGeom prst="rect">
            <a:avLst/>
          </a:prstGeom>
          <a:solidFill>
            <a:schemeClr val="tx1"/>
          </a:solidFill>
        </p:spPr>
        <p:txBody>
          <a:bodyPr wrap="square" lIns="68572" tIns="34286" rIns="68572" bIns="34286">
            <a:spAutoFit/>
          </a:bodyPr>
          <a:lstStyle/>
          <a:p>
            <a:r>
              <a:rPr lang="en-US" sz="1500" b="1" dirty="0">
                <a:solidFill>
                  <a:srgbClr val="FFFF00"/>
                </a:solidFill>
                <a:latin typeface="+mn-lt"/>
              </a:rPr>
              <a:t>DSL(Digital subscriber line)</a:t>
            </a:r>
            <a:r>
              <a:rPr lang="en-US" sz="1500" dirty="0">
                <a:solidFill>
                  <a:schemeClr val="bg1"/>
                </a:solidFill>
                <a:latin typeface="+mn-lt"/>
              </a:rPr>
              <a:t>used</a:t>
            </a:r>
            <a:r>
              <a:rPr lang="en-US" sz="15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+mn-lt"/>
              </a:rPr>
              <a:t>to transmit digital data over telephone lines.</a:t>
            </a:r>
          </a:p>
        </p:txBody>
      </p:sp>
      <p:pic>
        <p:nvPicPr>
          <p:cNvPr id="4198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04160" y="3371854"/>
            <a:ext cx="3125391" cy="163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 txBox="1">
            <a:spLocks noChangeArrowheads="1"/>
          </p:cNvSpPr>
          <p:nvPr/>
        </p:nvSpPr>
        <p:spPr bwMode="auto">
          <a:xfrm>
            <a:off x="971550" y="1085850"/>
            <a:ext cx="72009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2" tIns="34286" rIns="68572" bIns="34286"/>
          <a:lstStyle/>
          <a:p>
            <a:pPr algn="ctr" eaLnBrk="1" hangingPunct="1"/>
            <a:r>
              <a:rPr lang="en-US" altLang="en-US" sz="3300" dirty="0">
                <a:latin typeface="+mj-lt"/>
                <a:ea typeface="Tahoma" pitchFamily="34" charset="0"/>
                <a:cs typeface="Times New Roman" pitchFamily="18" charset="0"/>
              </a:rPr>
              <a:t>Introduction to Wireless Systems</a:t>
            </a:r>
            <a:br>
              <a:rPr lang="en-US" altLang="en-US" sz="3300" dirty="0">
                <a:latin typeface="+mj-lt"/>
                <a:ea typeface="Tahoma" pitchFamily="34" charset="0"/>
                <a:cs typeface="Times New Roman" pitchFamily="18" charset="0"/>
              </a:rPr>
            </a:br>
            <a:br>
              <a:rPr lang="en-US" altLang="en-US" sz="3300" dirty="0">
                <a:latin typeface="+mj-lt"/>
                <a:ea typeface="Tahoma" pitchFamily="34" charset="0"/>
                <a:cs typeface="Times New Roman" pitchFamily="18" charset="0"/>
              </a:rPr>
            </a:br>
            <a:endParaRPr lang="en-US" altLang="en-US" sz="3300" dirty="0">
              <a:latin typeface="+mj-lt"/>
              <a:ea typeface="Tahoma" pitchFamily="34" charset="0"/>
              <a:cs typeface="Times New Roman" pitchFamily="18" charset="0"/>
            </a:endParaRPr>
          </a:p>
        </p:txBody>
      </p:sp>
      <p:sp>
        <p:nvSpPr>
          <p:cNvPr id="18435" name="Rectangle 1"/>
          <p:cNvSpPr>
            <a:spLocks noChangeArrowheads="1"/>
          </p:cNvSpPr>
          <p:nvPr/>
        </p:nvSpPr>
        <p:spPr bwMode="auto">
          <a:xfrm>
            <a:off x="342900" y="1682358"/>
            <a:ext cx="8572500" cy="185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2" tIns="34286" rIns="68572" bIns="34286">
            <a:spAutoFit/>
          </a:bodyPr>
          <a:lstStyle/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altLang="en-US" dirty="0">
                <a:solidFill>
                  <a:srgbClr val="B911A5"/>
                </a:solidFill>
                <a:latin typeface="+mn-lt"/>
                <a:cs typeface="Times New Roman" pitchFamily="18" charset="0"/>
              </a:rPr>
              <a:t>A wireless system refers to a </a:t>
            </a:r>
            <a:r>
              <a:rPr lang="en-US" altLang="en-US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network or communication system that transmits and receives data or information </a:t>
            </a:r>
            <a:r>
              <a:rPr lang="en-US" altLang="en-US" b="1" dirty="0">
                <a:solidFill>
                  <a:srgbClr val="B911A5"/>
                </a:solidFill>
                <a:latin typeface="+mn-lt"/>
                <a:cs typeface="Times New Roman" pitchFamily="18" charset="0"/>
              </a:rPr>
              <a:t>without the use of physical cables or wired connections.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altLang="en-US" dirty="0">
                <a:solidFill>
                  <a:srgbClr val="0000FF"/>
                </a:solidFill>
                <a:latin typeface="+mn-lt"/>
                <a:cs typeface="Times New Roman" pitchFamily="18" charset="0"/>
              </a:rPr>
              <a:t>It </a:t>
            </a:r>
            <a:r>
              <a:rPr lang="en-US" altLang="en-US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utilizes </a:t>
            </a:r>
            <a:r>
              <a:rPr lang="en-US" altLang="en-US" b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electromagnetic waves or radio frequencies </a:t>
            </a:r>
            <a:r>
              <a:rPr lang="en-US" altLang="en-US" dirty="0">
                <a:solidFill>
                  <a:srgbClr val="0000FF"/>
                </a:solidFill>
                <a:latin typeface="+mn-lt"/>
                <a:cs typeface="Times New Roman" pitchFamily="18" charset="0"/>
              </a:rPr>
              <a:t>to transmit signals between devices, allowing for </a:t>
            </a:r>
            <a:r>
              <a:rPr lang="en-US" altLang="en-US" b="1" dirty="0">
                <a:solidFill>
                  <a:srgbClr val="0000FF"/>
                </a:solidFill>
                <a:latin typeface="+mn-lt"/>
                <a:cs typeface="Times New Roman" pitchFamily="18" charset="0"/>
              </a:rPr>
              <a:t>convenient and flexible communication and connectivity</a:t>
            </a:r>
            <a:r>
              <a:rPr lang="en-US" altLang="en-US" sz="1050" b="1" dirty="0">
                <a:solidFill>
                  <a:srgbClr val="0000FF"/>
                </a:solidFill>
                <a:latin typeface="+mn-lt"/>
              </a:rPr>
              <a:t>.</a:t>
            </a:r>
            <a:endParaRPr lang="en-US" altLang="en-US" b="1" dirty="0">
              <a:solidFill>
                <a:srgbClr val="0000FF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18436" name="Rectangle 1"/>
          <p:cNvSpPr>
            <a:spLocks noChangeArrowheads="1"/>
          </p:cNvSpPr>
          <p:nvPr/>
        </p:nvSpPr>
        <p:spPr bwMode="auto">
          <a:xfrm>
            <a:off x="1677592" y="3429001"/>
            <a:ext cx="7123509" cy="185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2" tIns="34286" rIns="68572" bIns="34286">
            <a:spAutoFit/>
          </a:bodyPr>
          <a:lstStyle/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altLang="en-US" dirty="0">
                <a:solidFill>
                  <a:srgbClr val="0000FF"/>
                </a:solidFill>
                <a:latin typeface="+mn-lt"/>
                <a:cs typeface="Times New Roman" pitchFamily="18" charset="0"/>
              </a:rPr>
              <a:t>Wireless systems have become an </a:t>
            </a:r>
            <a:r>
              <a:rPr lang="en-US" altLang="en-US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integral part of modern life</a:t>
            </a:r>
            <a:r>
              <a:rPr lang="en-US" altLang="en-US" dirty="0">
                <a:solidFill>
                  <a:srgbClr val="0000FF"/>
                </a:solidFill>
                <a:latin typeface="+mn-lt"/>
                <a:cs typeface="Times New Roman" pitchFamily="18" charset="0"/>
              </a:rPr>
              <a:t>, enabling various technologies such as </a:t>
            </a:r>
            <a:r>
              <a:rPr lang="en-US" altLang="en-US" b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mobile phones, Wi-Fi networks, Bluetooth devices, wireless sensors</a:t>
            </a:r>
            <a:r>
              <a:rPr lang="en-US" altLang="en-US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, </a:t>
            </a:r>
            <a:r>
              <a:rPr lang="en-US" altLang="en-US" dirty="0">
                <a:solidFill>
                  <a:srgbClr val="0000FF"/>
                </a:solidFill>
                <a:latin typeface="+mn-lt"/>
                <a:cs typeface="Times New Roman" pitchFamily="18" charset="0"/>
              </a:rPr>
              <a:t>and many other applications.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altLang="en-US" dirty="0">
                <a:solidFill>
                  <a:srgbClr val="0000FF"/>
                </a:solidFill>
                <a:latin typeface="+mn-lt"/>
                <a:cs typeface="Times New Roman" pitchFamily="18" charset="0"/>
              </a:rPr>
              <a:t>These systems have </a:t>
            </a:r>
            <a:r>
              <a:rPr lang="en-US" altLang="en-US" b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revolutionized</a:t>
            </a:r>
            <a:r>
              <a:rPr lang="en-US" altLang="en-US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 the way we </a:t>
            </a:r>
            <a:r>
              <a:rPr lang="en-US" altLang="en-US" b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communicate,</a:t>
            </a:r>
            <a:r>
              <a:rPr lang="en-US" altLang="en-US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access</a:t>
            </a:r>
            <a:r>
              <a:rPr lang="en-US" altLang="en-US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 information, and </a:t>
            </a:r>
            <a:r>
              <a:rPr lang="en-US" altLang="en-US" b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interact</a:t>
            </a:r>
            <a:r>
              <a:rPr lang="en-US" altLang="en-US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 with our environment</a:t>
            </a:r>
            <a:r>
              <a:rPr lang="en-US" altLang="en-US" dirty="0">
                <a:solidFill>
                  <a:srgbClr val="0000FF"/>
                </a:solidFill>
                <a:latin typeface="+mn-lt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  <p:bldP spid="1843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 idx="4294967295"/>
          </p:nvPr>
        </p:nvSpPr>
        <p:spPr>
          <a:xfrm>
            <a:off x="0" y="898525"/>
            <a:ext cx="6115050" cy="358775"/>
          </a:xfrm>
          <a:solidFill>
            <a:srgbClr val="FFCCCC"/>
          </a:solidFill>
        </p:spPr>
        <p:txBody>
          <a:bodyPr>
            <a:normAutofit fontScale="90000"/>
          </a:bodyPr>
          <a:lstStyle/>
          <a:p>
            <a:r>
              <a:rPr lang="en-US" altLang="en-US" sz="2400" b="1" dirty="0">
                <a:cs typeface="Times New Roman" pitchFamily="18" charset="0"/>
              </a:rPr>
              <a:t>Bluetooth</a:t>
            </a:r>
          </a:p>
        </p:txBody>
      </p:sp>
      <p:sp>
        <p:nvSpPr>
          <p:cNvPr id="44035" name="Content Placeholder 3"/>
          <p:cNvSpPr>
            <a:spLocks noGrp="1"/>
          </p:cNvSpPr>
          <p:nvPr>
            <p:ph sz="half" idx="4294967295"/>
          </p:nvPr>
        </p:nvSpPr>
        <p:spPr>
          <a:xfrm>
            <a:off x="6715125" y="2486025"/>
            <a:ext cx="2428875" cy="2600325"/>
          </a:xfrm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4036" name="Content Placeholder 5"/>
          <p:cNvSpPr>
            <a:spLocks noGrp="1"/>
          </p:cNvSpPr>
          <p:nvPr>
            <p:ph sz="half" idx="4294967295"/>
          </p:nvPr>
        </p:nvSpPr>
        <p:spPr>
          <a:xfrm>
            <a:off x="0" y="1428750"/>
            <a:ext cx="6934200" cy="3524250"/>
          </a:xfrm>
        </p:spPr>
        <p:txBody>
          <a:bodyPr>
            <a:normAutofit fontScale="92500"/>
          </a:bodyPr>
          <a:lstStyle/>
          <a:p>
            <a:pPr algn="just"/>
            <a:r>
              <a:rPr lang="en-US" altLang="en-US" sz="1500" b="1" dirty="0">
                <a:cs typeface="Times New Roman" pitchFamily="18" charset="0"/>
              </a:rPr>
              <a:t>Open Wireless Protocol</a:t>
            </a:r>
            <a:r>
              <a:rPr lang="en-US" altLang="en-US" sz="1500" dirty="0">
                <a:cs typeface="Times New Roman" pitchFamily="18" charset="0"/>
              </a:rPr>
              <a:t>, </a:t>
            </a:r>
            <a:r>
              <a:rPr lang="en-US" altLang="en-US" sz="1500" b="1" dirty="0">
                <a:solidFill>
                  <a:srgbClr val="0000FF"/>
                </a:solidFill>
                <a:cs typeface="Times New Roman" pitchFamily="18" charset="0"/>
              </a:rPr>
              <a:t>WPAN</a:t>
            </a:r>
            <a:r>
              <a:rPr lang="en-US" altLang="en-US" sz="1500" dirty="0">
                <a:cs typeface="Times New Roman" pitchFamily="18" charset="0"/>
              </a:rPr>
              <a:t> standard</a:t>
            </a:r>
          </a:p>
          <a:p>
            <a:pPr algn="just"/>
            <a:r>
              <a:rPr lang="en-US" altLang="en-US" sz="1500" dirty="0">
                <a:cs typeface="Times New Roman" pitchFamily="18" charset="0"/>
              </a:rPr>
              <a:t>Operates </a:t>
            </a:r>
            <a:r>
              <a:rPr lang="en-US" altLang="en-US" sz="1500" b="1" dirty="0">
                <a:cs typeface="Times New Roman" pitchFamily="18" charset="0"/>
              </a:rPr>
              <a:t>ISM </a:t>
            </a:r>
            <a:r>
              <a:rPr lang="en-US" sz="1500" dirty="0"/>
              <a:t>(</a:t>
            </a:r>
            <a:r>
              <a:rPr lang="en-US" sz="1500" b="1" dirty="0">
                <a:solidFill>
                  <a:srgbClr val="0000FF"/>
                </a:solidFill>
              </a:rPr>
              <a:t>industrial, scientific, and medical) </a:t>
            </a:r>
            <a:r>
              <a:rPr lang="en-US" altLang="en-US" sz="1500" dirty="0">
                <a:cs typeface="Times New Roman" pitchFamily="18" charset="0"/>
              </a:rPr>
              <a:t> band at </a:t>
            </a:r>
            <a:r>
              <a:rPr lang="en-US" altLang="en-US" sz="1500" b="1" dirty="0">
                <a:cs typeface="Times New Roman" pitchFamily="18" charset="0"/>
              </a:rPr>
              <a:t>2.4-2.4835 GHz</a:t>
            </a:r>
          </a:p>
          <a:p>
            <a:pPr algn="just"/>
            <a:r>
              <a:rPr lang="en-US" altLang="en-US" sz="1500" dirty="0">
                <a:cs typeface="Times New Roman" pitchFamily="18" charset="0"/>
              </a:rPr>
              <a:t>Uses </a:t>
            </a:r>
            <a:r>
              <a:rPr lang="en-US" altLang="en-US" sz="1500" b="1" dirty="0">
                <a:solidFill>
                  <a:srgbClr val="0000FF"/>
                </a:solidFill>
                <a:cs typeface="Times New Roman" pitchFamily="18" charset="0"/>
              </a:rPr>
              <a:t>radio technology </a:t>
            </a:r>
            <a:r>
              <a:rPr lang="en-US" altLang="en-US" sz="1500" b="1" dirty="0">
                <a:cs typeface="Times New Roman" pitchFamily="18" charset="0"/>
              </a:rPr>
              <a:t>called frequency- hopping spread spectrum (FHSS)	</a:t>
            </a:r>
          </a:p>
          <a:p>
            <a:pPr algn="just"/>
            <a:r>
              <a:rPr lang="en-US" altLang="en-US" sz="1500" b="1" dirty="0">
                <a:solidFill>
                  <a:srgbClr val="0000FF"/>
                </a:solidFill>
                <a:cs typeface="Times New Roman" pitchFamily="18" charset="0"/>
              </a:rPr>
              <a:t>Modulation</a:t>
            </a:r>
            <a:r>
              <a:rPr lang="en-US" altLang="en-US" sz="1500" dirty="0">
                <a:cs typeface="Times New Roman" pitchFamily="18" charset="0"/>
              </a:rPr>
              <a:t> - </a:t>
            </a:r>
            <a:r>
              <a:rPr lang="en-US" altLang="en-US" sz="1500" b="1" dirty="0">
                <a:cs typeface="Times New Roman" pitchFamily="18" charset="0"/>
              </a:rPr>
              <a:t>Gaussian Frequency-Shift Key Modulation</a:t>
            </a:r>
          </a:p>
          <a:p>
            <a:pPr lvl="0" algn="just">
              <a:defRPr/>
            </a:pPr>
            <a:r>
              <a:rPr lang="en-US" altLang="en-US" sz="1500" b="1" dirty="0">
                <a:solidFill>
                  <a:srgbClr val="0033CC"/>
                </a:solidFill>
                <a:cs typeface="Times New Roman" pitchFamily="18" charset="0"/>
              </a:rPr>
              <a:t>Frequency- Hopping Spread Spectrum</a:t>
            </a:r>
          </a:p>
          <a:p>
            <a:pPr lvl="1" algn="just">
              <a:buFont typeface="Wingdings" pitchFamily="2" charset="2"/>
              <a:buChar char="ü"/>
              <a:defRPr/>
            </a:pPr>
            <a:r>
              <a:rPr lang="en-US" altLang="en-US" sz="1500" dirty="0">
                <a:cs typeface="Times New Roman" pitchFamily="18" charset="0"/>
              </a:rPr>
              <a:t>Chunks of data transmitted</a:t>
            </a:r>
          </a:p>
          <a:p>
            <a:pPr lvl="1" algn="just">
              <a:buFont typeface="Wingdings" pitchFamily="2" charset="2"/>
              <a:buChar char="ü"/>
              <a:defRPr/>
            </a:pPr>
            <a:r>
              <a:rPr lang="en-US" altLang="en-US" sz="1500" dirty="0">
                <a:cs typeface="Times New Roman" pitchFamily="18" charset="0"/>
              </a:rPr>
              <a:t>Spread-spectrum signals are </a:t>
            </a:r>
            <a:r>
              <a:rPr lang="en-US" altLang="en-US" sz="1500" b="1" dirty="0">
                <a:cs typeface="Times New Roman" pitchFamily="18" charset="0"/>
              </a:rPr>
              <a:t>highly resistant to narrowband interference</a:t>
            </a:r>
          </a:p>
          <a:p>
            <a:pPr lvl="1" algn="just">
              <a:buFont typeface="Wingdings" pitchFamily="2" charset="2"/>
              <a:buChar char="ü"/>
              <a:defRPr/>
            </a:pPr>
            <a:r>
              <a:rPr lang="en-US" altLang="en-US" sz="1500" dirty="0">
                <a:cs typeface="Times New Roman" pitchFamily="18" charset="0"/>
              </a:rPr>
              <a:t>Difficult to intercept</a:t>
            </a:r>
          </a:p>
          <a:p>
            <a:pPr lvl="1" algn="just">
              <a:buFont typeface="Wingdings" pitchFamily="2" charset="2"/>
              <a:buChar char="ü"/>
              <a:defRPr/>
            </a:pPr>
            <a:r>
              <a:rPr lang="en-US" altLang="en-US" sz="1500" dirty="0">
                <a:cs typeface="Times New Roman" pitchFamily="18" charset="0"/>
              </a:rPr>
              <a:t>Transmissions share a frequency band with minimal interference</a:t>
            </a:r>
          </a:p>
          <a:p>
            <a:pPr algn="just"/>
            <a:endParaRPr lang="en-US" altLang="en-US" sz="1500" b="1" dirty="0">
              <a:cs typeface="Times New Roman" pitchFamily="18" charset="0"/>
            </a:endParaRPr>
          </a:p>
        </p:txBody>
      </p:sp>
      <p:pic>
        <p:nvPicPr>
          <p:cNvPr id="44037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857254"/>
            <a:ext cx="571500" cy="55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36543" y="2700337"/>
            <a:ext cx="2586038" cy="72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771650" y="5086351"/>
            <a:ext cx="5257800" cy="623239"/>
          </a:xfrm>
          <a:prstGeom prst="rect">
            <a:avLst/>
          </a:prstGeom>
          <a:solidFill>
            <a:srgbClr val="FFFFAF"/>
          </a:solidFill>
        </p:spPr>
        <p:txBody>
          <a:bodyPr wrap="square" lIns="68572" tIns="34286" rIns="68572" bIns="34286">
            <a:spAutoFit/>
          </a:bodyPr>
          <a:lstStyle/>
          <a:p>
            <a:r>
              <a:rPr lang="en-US" b="1" dirty="0"/>
              <a:t>Bluetooth</a:t>
            </a:r>
            <a:r>
              <a:rPr lang="en-US" dirty="0"/>
              <a:t>: https://www.youtube.com/watch?v=jzxZUJmOu3o</a:t>
            </a: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 idx="4294967295"/>
          </p:nvPr>
        </p:nvSpPr>
        <p:spPr>
          <a:xfrm>
            <a:off x="0" y="898525"/>
            <a:ext cx="6115050" cy="358775"/>
          </a:xfrm>
          <a:solidFill>
            <a:srgbClr val="FFCCCC"/>
          </a:solidFill>
        </p:spPr>
        <p:txBody>
          <a:bodyPr>
            <a:normAutofit fontScale="90000"/>
          </a:bodyPr>
          <a:lstStyle/>
          <a:p>
            <a:r>
              <a:rPr lang="en-US" altLang="en-US" sz="2400" b="1" dirty="0">
                <a:cs typeface="Times New Roman" pitchFamily="18" charset="0"/>
              </a:rPr>
              <a:t>Bluetooth</a:t>
            </a:r>
          </a:p>
        </p:txBody>
      </p:sp>
      <p:sp>
        <p:nvSpPr>
          <p:cNvPr id="44035" name="Content Placeholder 3"/>
          <p:cNvSpPr>
            <a:spLocks noGrp="1"/>
          </p:cNvSpPr>
          <p:nvPr>
            <p:ph sz="half" idx="4294967295"/>
          </p:nvPr>
        </p:nvSpPr>
        <p:spPr>
          <a:xfrm>
            <a:off x="6715125" y="2486025"/>
            <a:ext cx="2428875" cy="2600325"/>
          </a:xfrm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4036" name="Content Placeholder 5"/>
          <p:cNvSpPr>
            <a:spLocks noGrp="1"/>
          </p:cNvSpPr>
          <p:nvPr>
            <p:ph sz="half" idx="4294967295"/>
          </p:nvPr>
        </p:nvSpPr>
        <p:spPr>
          <a:xfrm>
            <a:off x="0" y="1428750"/>
            <a:ext cx="3543300" cy="3943350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altLang="en-US" sz="1500" b="1" dirty="0">
                <a:cs typeface="Times New Roman" pitchFamily="18" charset="0"/>
              </a:rPr>
              <a:t>Data rate </a:t>
            </a:r>
            <a:r>
              <a:rPr lang="en-US" altLang="en-US" sz="1500" dirty="0">
                <a:cs typeface="Times New Roman" pitchFamily="18" charset="0"/>
              </a:rPr>
              <a:t>up to </a:t>
            </a:r>
            <a:r>
              <a:rPr lang="en-US" altLang="en-US" sz="1500" b="1" dirty="0">
                <a:cs typeface="Times New Roman" pitchFamily="18" charset="0"/>
              </a:rPr>
              <a:t>1Mb/s – 3 Mb/s</a:t>
            </a:r>
          </a:p>
          <a:p>
            <a:pPr algn="just"/>
            <a:r>
              <a:rPr lang="en-US" altLang="en-US" sz="1500" dirty="0">
                <a:cs typeface="Times New Roman" pitchFamily="18" charset="0"/>
              </a:rPr>
              <a:t>Use in </a:t>
            </a:r>
            <a:r>
              <a:rPr lang="en-US" altLang="en-US" sz="1500" b="1" dirty="0">
                <a:cs typeface="Times New Roman" pitchFamily="18" charset="0"/>
              </a:rPr>
              <a:t>mobile phones, laptops, telephones, printers, GPS, video game consoles</a:t>
            </a:r>
          </a:p>
          <a:p>
            <a:pPr algn="just"/>
            <a:r>
              <a:rPr lang="en-US" altLang="en-US" sz="1500" dirty="0">
                <a:cs typeface="Times New Roman" pitchFamily="18" charset="0"/>
              </a:rPr>
              <a:t>Bluetooth </a:t>
            </a:r>
            <a:r>
              <a:rPr lang="en-US" altLang="en-US" sz="1500" b="1" dirty="0">
                <a:cs typeface="Times New Roman" pitchFamily="18" charset="0"/>
              </a:rPr>
              <a:t>USB dongle </a:t>
            </a:r>
            <a:r>
              <a:rPr lang="en-US" altLang="en-US" sz="1500" dirty="0">
                <a:cs typeface="Times New Roman" pitchFamily="18" charset="0"/>
              </a:rPr>
              <a:t>– must </a:t>
            </a:r>
            <a:r>
              <a:rPr lang="en-US" altLang="en-US" sz="1500" dirty="0">
                <a:solidFill>
                  <a:srgbClr val="0000FF"/>
                </a:solidFill>
                <a:cs typeface="Times New Roman" pitchFamily="18" charset="0"/>
              </a:rPr>
              <a:t>use if computer is not Bluetooth enabled</a:t>
            </a:r>
          </a:p>
          <a:p>
            <a:pPr algn="just"/>
            <a:r>
              <a:rPr lang="en-US" altLang="en-US" sz="1500" b="1" dirty="0">
                <a:solidFill>
                  <a:srgbClr val="960000"/>
                </a:solidFill>
                <a:cs typeface="Times New Roman" pitchFamily="18" charset="0"/>
              </a:rPr>
              <a:t>Advantages:</a:t>
            </a:r>
          </a:p>
          <a:p>
            <a:pPr lvl="1" algn="just"/>
            <a:r>
              <a:rPr lang="en-US" altLang="en-US" sz="1500" dirty="0">
                <a:cs typeface="Times New Roman" pitchFamily="18" charset="0"/>
              </a:rPr>
              <a:t>Wireless, </a:t>
            </a:r>
            <a:r>
              <a:rPr lang="en-US" altLang="en-US" sz="1500" dirty="0">
                <a:solidFill>
                  <a:srgbClr val="0000FF"/>
                </a:solidFill>
                <a:cs typeface="Times New Roman" pitchFamily="18" charset="0"/>
              </a:rPr>
              <a:t>Inexpensive, Automatic</a:t>
            </a:r>
          </a:p>
          <a:p>
            <a:pPr lvl="1" algn="just"/>
            <a:r>
              <a:rPr lang="en-US" altLang="en-US" sz="1500" dirty="0">
                <a:solidFill>
                  <a:srgbClr val="0000FF"/>
                </a:solidFill>
                <a:cs typeface="Times New Roman" pitchFamily="18" charset="0"/>
              </a:rPr>
              <a:t>Low energy and power consumption</a:t>
            </a:r>
          </a:p>
          <a:p>
            <a:pPr algn="just"/>
            <a:r>
              <a:rPr lang="en-US" altLang="en-US" sz="1500" b="1" dirty="0">
                <a:solidFill>
                  <a:srgbClr val="960000"/>
                </a:solidFill>
                <a:cs typeface="Times New Roman" pitchFamily="18" charset="0"/>
              </a:rPr>
              <a:t>Disadvantages:</a:t>
            </a:r>
          </a:p>
          <a:p>
            <a:pPr lvl="1" algn="just"/>
            <a:r>
              <a:rPr lang="en-US" altLang="en-US" sz="1500" dirty="0">
                <a:solidFill>
                  <a:srgbClr val="0000FF"/>
                </a:solidFill>
                <a:cs typeface="Times New Roman" pitchFamily="18" charset="0"/>
              </a:rPr>
              <a:t>Security</a:t>
            </a:r>
          </a:p>
          <a:p>
            <a:pPr lvl="1" algn="just"/>
            <a:r>
              <a:rPr lang="en-US" altLang="en-US" sz="1500" dirty="0">
                <a:cs typeface="Times New Roman" pitchFamily="18" charset="0"/>
              </a:rPr>
              <a:t>Viruses over the years</a:t>
            </a:r>
          </a:p>
          <a:p>
            <a:pPr lvl="1" algn="just"/>
            <a:r>
              <a:rPr lang="en-US" altLang="en-US" sz="1500" b="1" dirty="0" err="1">
                <a:solidFill>
                  <a:srgbClr val="0000FF"/>
                </a:solidFill>
                <a:cs typeface="Times New Roman" pitchFamily="18" charset="0"/>
              </a:rPr>
              <a:t>Bluejacking</a:t>
            </a:r>
            <a:endParaRPr lang="en-US" altLang="en-US" sz="1500" b="1" dirty="0">
              <a:solidFill>
                <a:srgbClr val="0000FF"/>
              </a:solidFill>
              <a:cs typeface="Times New Roman" pitchFamily="18" charset="0"/>
            </a:endParaRPr>
          </a:p>
          <a:p>
            <a:pPr lvl="1" algn="just"/>
            <a:r>
              <a:rPr lang="en-US" altLang="en-US" sz="1500" dirty="0">
                <a:cs typeface="Times New Roman" pitchFamily="18" charset="0"/>
              </a:rPr>
              <a:t>Health Concerns (same as mobile phones)</a:t>
            </a:r>
          </a:p>
          <a:p>
            <a:pPr algn="just"/>
            <a:endParaRPr lang="en-US" altLang="en-US" sz="1500" dirty="0">
              <a:cs typeface="Times New Roman" pitchFamily="18" charset="0"/>
            </a:endParaRPr>
          </a:p>
        </p:txBody>
      </p:sp>
      <p:pic>
        <p:nvPicPr>
          <p:cNvPr id="7" name="Content Placeholder 4" descr="250px-BluetoothUS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00700" y="2800354"/>
            <a:ext cx="2000250" cy="1548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43550" y="1428752"/>
            <a:ext cx="2000250" cy="1296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/>
          <a:srcRect r="76829" b="15877"/>
          <a:stretch>
            <a:fillRect/>
          </a:stretch>
        </p:blipFill>
        <p:spPr bwMode="auto">
          <a:xfrm>
            <a:off x="5600700" y="4310064"/>
            <a:ext cx="1085850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86600" y="857254"/>
            <a:ext cx="571500" cy="55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43050" y="5308253"/>
            <a:ext cx="3943350" cy="900238"/>
          </a:xfrm>
          <a:prstGeom prst="rect">
            <a:avLst/>
          </a:prstGeom>
          <a:solidFill>
            <a:schemeClr val="tx1"/>
          </a:solidFill>
        </p:spPr>
        <p:txBody>
          <a:bodyPr wrap="square" lIns="68572" tIns="34286" rIns="68572" bIns="34286">
            <a:spAutoFit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Bluejacking</a:t>
            </a:r>
            <a:r>
              <a:rPr lang="en-US" dirty="0">
                <a:solidFill>
                  <a:schemeClr val="bg1"/>
                </a:solidFill>
              </a:rPr>
              <a:t> is when an attacker sends unsolicited messages to a victim's Bluetooth-enabled device. </a:t>
            </a: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57325" y="511015"/>
            <a:ext cx="622935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b="1" dirty="0">
                <a:solidFill>
                  <a:srgbClr val="960000"/>
                </a:solidFill>
                <a:ea typeface="Calibri"/>
                <a:cs typeface="Calibri"/>
              </a:rPr>
              <a:t>Bluetooth Architecture</a:t>
            </a:r>
            <a:endParaRPr lang="en-US" altLang="en-US" b="1" dirty="0">
              <a:solidFill>
                <a:srgbClr val="960000"/>
              </a:solidFill>
              <a:latin typeface="+mj-lt"/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1565790" y="1350230"/>
            <a:ext cx="6934200" cy="5419424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indent="267852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Bluetooth is an example of a WPAN. (</a:t>
            </a:r>
            <a:r>
              <a:rPr lang="en-US" b="1" dirty="0">
                <a:latin typeface="+mn-lt"/>
              </a:rPr>
              <a:t>wireless personal area networks (WPAN</a:t>
            </a:r>
            <a:r>
              <a:rPr lang="en-US" dirty="0">
                <a:latin typeface="+mn-lt"/>
              </a:rPr>
              <a:t>), which typically serve a </a:t>
            </a:r>
            <a:r>
              <a:rPr lang="en-US" dirty="0">
                <a:solidFill>
                  <a:srgbClr val="0000FF"/>
                </a:solidFill>
                <a:latin typeface="+mn-lt"/>
              </a:rPr>
              <a:t>communication range of 10 m</a:t>
            </a:r>
            <a:r>
              <a:rPr lang="en-US" dirty="0">
                <a:latin typeface="+mn-lt"/>
              </a:rPr>
              <a:t>).</a:t>
            </a:r>
          </a:p>
          <a:p>
            <a:pPr indent="267852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It’s based on the creation of </a:t>
            </a:r>
            <a:r>
              <a:rPr lang="en-US" dirty="0">
                <a:solidFill>
                  <a:srgbClr val="0000FF"/>
                </a:solidFill>
                <a:latin typeface="+mn-lt"/>
              </a:rPr>
              <a:t>ad hoc, or temporary, on-the-fly connections </a:t>
            </a:r>
            <a:r>
              <a:rPr lang="en-US" dirty="0">
                <a:latin typeface="+mn-lt"/>
              </a:rPr>
              <a:t>between digital devices associated with an individual person and located in the vicinity of around 10 m from him. </a:t>
            </a:r>
          </a:p>
          <a:p>
            <a:pPr indent="267852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Bluetooth devices in a network have the function of a </a:t>
            </a:r>
            <a:r>
              <a:rPr lang="en-US" b="1" dirty="0">
                <a:latin typeface="+mn-lt"/>
              </a:rPr>
              <a:t>master or a slave</a:t>
            </a:r>
            <a:r>
              <a:rPr lang="en-US" dirty="0">
                <a:latin typeface="+mn-lt"/>
              </a:rPr>
              <a:t>, </a:t>
            </a:r>
            <a:r>
              <a:rPr lang="en-US" dirty="0">
                <a:solidFill>
                  <a:srgbClr val="0000FF"/>
                </a:solidFill>
                <a:latin typeface="+mn-lt"/>
              </a:rPr>
              <a:t>and all communication is between a master and one or more slaves, </a:t>
            </a:r>
            <a:r>
              <a:rPr lang="en-US" b="1" dirty="0">
                <a:solidFill>
                  <a:srgbClr val="0000FF"/>
                </a:solidFill>
                <a:latin typeface="+mn-lt"/>
              </a:rPr>
              <a:t>never directly between slaves. </a:t>
            </a:r>
          </a:p>
          <a:p>
            <a:pPr indent="267852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The basic Bluetooth network is called a </a:t>
            </a:r>
            <a:r>
              <a:rPr lang="en-US" b="1" dirty="0" err="1">
                <a:latin typeface="+mn-lt"/>
              </a:rPr>
              <a:t>piconet</a:t>
            </a:r>
            <a:r>
              <a:rPr lang="en-US" dirty="0">
                <a:latin typeface="+mn-lt"/>
              </a:rPr>
              <a:t>. It has </a:t>
            </a:r>
            <a:r>
              <a:rPr lang="en-US" dirty="0">
                <a:solidFill>
                  <a:srgbClr val="0000FF"/>
                </a:solidFill>
                <a:latin typeface="+mn-lt"/>
              </a:rPr>
              <a:t>one master </a:t>
            </a:r>
            <a:r>
              <a:rPr lang="en-US" dirty="0">
                <a:latin typeface="+mn-lt"/>
              </a:rPr>
              <a:t>and  </a:t>
            </a:r>
            <a:r>
              <a:rPr lang="en-US" dirty="0">
                <a:solidFill>
                  <a:srgbClr val="0000FF"/>
                </a:solidFill>
                <a:latin typeface="+mn-lt"/>
              </a:rPr>
              <a:t>one to seven slaves</a:t>
            </a:r>
            <a:r>
              <a:rPr lang="en-US" dirty="0">
                <a:latin typeface="+mn-lt"/>
              </a:rPr>
              <a:t>.</a:t>
            </a:r>
          </a:p>
          <a:p>
            <a:pPr indent="267852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 A </a:t>
            </a:r>
            <a:r>
              <a:rPr lang="en-US" b="1" dirty="0" err="1">
                <a:latin typeface="+mn-lt"/>
              </a:rPr>
              <a:t>scatternet</a:t>
            </a:r>
            <a:r>
              <a:rPr lang="en-US" dirty="0">
                <a:latin typeface="+mn-lt"/>
              </a:rPr>
              <a:t> is an </a:t>
            </a:r>
            <a:r>
              <a:rPr lang="en-US" dirty="0">
                <a:solidFill>
                  <a:srgbClr val="0000FF"/>
                </a:solidFill>
                <a:latin typeface="+mn-lt"/>
              </a:rPr>
              <a:t>interrelated network of </a:t>
            </a:r>
            <a:r>
              <a:rPr lang="en-US" dirty="0" err="1">
                <a:solidFill>
                  <a:srgbClr val="0000FF"/>
                </a:solidFill>
                <a:latin typeface="+mn-lt"/>
              </a:rPr>
              <a:t>piconets</a:t>
            </a:r>
            <a:r>
              <a:rPr lang="en-US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dirty="0">
                <a:latin typeface="+mn-lt"/>
              </a:rPr>
              <a:t>where any member of a </a:t>
            </a:r>
            <a:r>
              <a:rPr lang="en-US" dirty="0" err="1">
                <a:latin typeface="+mn-lt"/>
              </a:rPr>
              <a:t>piconet</a:t>
            </a:r>
            <a:r>
              <a:rPr lang="en-US" dirty="0">
                <a:latin typeface="+mn-lt"/>
              </a:rPr>
              <a:t> may also belong to an adjacent </a:t>
            </a:r>
            <a:r>
              <a:rPr lang="en-US" dirty="0" err="1">
                <a:latin typeface="+mn-lt"/>
              </a:rPr>
              <a:t>piconet</a:t>
            </a:r>
            <a:r>
              <a:rPr lang="en-US" dirty="0">
                <a:latin typeface="+mn-lt"/>
              </a:rPr>
              <a:t>. </a:t>
            </a:r>
          </a:p>
          <a:p>
            <a:pPr indent="267852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Conceptually, a Bluetooth network is </a:t>
            </a:r>
            <a:r>
              <a:rPr lang="en-US" dirty="0">
                <a:solidFill>
                  <a:srgbClr val="0000FF"/>
                </a:solidFill>
                <a:latin typeface="+mn-lt"/>
              </a:rPr>
              <a:t>infinitely expandable</a:t>
            </a:r>
            <a:r>
              <a:rPr lang="en-US" sz="1600" dirty="0">
                <a:solidFill>
                  <a:srgbClr val="0000FF"/>
                </a:solidFill>
                <a:latin typeface="+mn-lt"/>
              </a:rPr>
              <a:t>.</a:t>
            </a:r>
            <a:endParaRPr lang="en-US" sz="15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74999" y="404422"/>
            <a:ext cx="571500" cy="55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64076" y="508519"/>
            <a:ext cx="622935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Bluetooth Architecture</a:t>
            </a:r>
            <a:endParaRPr lang="en-US" altLang="en-US" b="1" dirty="0">
              <a:solidFill>
                <a:srgbClr val="0033CC"/>
              </a:solidFill>
              <a:latin typeface="+mj-lt"/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371600"/>
            <a:ext cx="7113263" cy="46291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1600199" y="1369964"/>
            <a:ext cx="6608971" cy="1018219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indent="267852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500" dirty="0">
                <a:latin typeface="+mn-lt"/>
              </a:rPr>
              <a:t>Fig. 12.2 shows a </a:t>
            </a:r>
            <a:r>
              <a:rPr lang="en-US" sz="1500" dirty="0" err="1">
                <a:latin typeface="+mn-lt"/>
              </a:rPr>
              <a:t>scatternet</a:t>
            </a:r>
            <a:r>
              <a:rPr lang="en-US" sz="1500" dirty="0">
                <a:latin typeface="+mn-lt"/>
              </a:rPr>
              <a:t> made up of </a:t>
            </a:r>
            <a:r>
              <a:rPr lang="en-US" sz="1500" b="1" dirty="0">
                <a:latin typeface="+mn-lt"/>
              </a:rPr>
              <a:t>three </a:t>
            </a:r>
            <a:r>
              <a:rPr lang="en-US" sz="1500" b="1" dirty="0" err="1">
                <a:latin typeface="+mn-lt"/>
              </a:rPr>
              <a:t>piconets</a:t>
            </a:r>
            <a:r>
              <a:rPr lang="en-US" sz="1500" dirty="0">
                <a:latin typeface="+mn-lt"/>
              </a:rPr>
              <a:t>. </a:t>
            </a:r>
          </a:p>
          <a:p>
            <a:pPr indent="267852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500" dirty="0">
                <a:latin typeface="+mn-lt"/>
              </a:rPr>
              <a:t>A </a:t>
            </a:r>
            <a:r>
              <a:rPr lang="en-US" sz="1500" b="1" dirty="0">
                <a:latin typeface="+mn-lt"/>
              </a:rPr>
              <a:t>node</a:t>
            </a:r>
            <a:r>
              <a:rPr lang="en-US" sz="1500" dirty="0">
                <a:latin typeface="+mn-lt"/>
              </a:rPr>
              <a:t> may be a </a:t>
            </a:r>
            <a:r>
              <a:rPr lang="en-US" sz="1500" dirty="0">
                <a:solidFill>
                  <a:srgbClr val="0000FF"/>
                </a:solidFill>
                <a:latin typeface="+mn-lt"/>
              </a:rPr>
              <a:t>slave in one </a:t>
            </a:r>
            <a:r>
              <a:rPr lang="en-US" sz="1500" dirty="0" err="1">
                <a:solidFill>
                  <a:srgbClr val="0000FF"/>
                </a:solidFill>
                <a:latin typeface="+mn-lt"/>
              </a:rPr>
              <a:t>piconet</a:t>
            </a:r>
            <a:r>
              <a:rPr lang="en-US" sz="1500" dirty="0">
                <a:solidFill>
                  <a:srgbClr val="0000FF"/>
                </a:solidFill>
                <a:latin typeface="+mn-lt"/>
              </a:rPr>
              <a:t> and a master in another</a:t>
            </a:r>
            <a:r>
              <a:rPr lang="en-US" sz="1500" dirty="0">
                <a:latin typeface="+mn-lt"/>
              </a:rPr>
              <a:t>. </a:t>
            </a:r>
          </a:p>
          <a:p>
            <a:pPr indent="267852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500" dirty="0">
                <a:latin typeface="+mn-lt"/>
              </a:rPr>
              <a:t>A </a:t>
            </a:r>
            <a:r>
              <a:rPr lang="en-US" sz="1500" b="1" dirty="0">
                <a:latin typeface="+mn-lt"/>
              </a:rPr>
              <a:t>device</a:t>
            </a:r>
            <a:r>
              <a:rPr lang="en-US" sz="1500" dirty="0">
                <a:latin typeface="+mn-lt"/>
              </a:rPr>
              <a:t> may be a </a:t>
            </a:r>
            <a:r>
              <a:rPr lang="en-US" sz="1500" dirty="0">
                <a:solidFill>
                  <a:srgbClr val="0000FF"/>
                </a:solidFill>
                <a:latin typeface="+mn-lt"/>
              </a:rPr>
              <a:t>master in one piconet only</a:t>
            </a:r>
            <a:r>
              <a:rPr lang="en-US" sz="1500" dirty="0">
                <a:latin typeface="+mn-lt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38284" y="3087740"/>
            <a:ext cx="6717979" cy="3600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37671" y="417342"/>
            <a:ext cx="571500" cy="55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00" y="381000"/>
            <a:ext cx="571500" cy="55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419100"/>
            <a:ext cx="6719538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6366" y="639552"/>
            <a:ext cx="622935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Bluetooth Transceiver</a:t>
            </a:r>
            <a:endParaRPr lang="en-US" altLang="en-US" b="1" dirty="0">
              <a:solidFill>
                <a:srgbClr val="0033CC"/>
              </a:solidFill>
              <a:latin typeface="+mj-lt"/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1348867" y="1329589"/>
            <a:ext cx="6705600" cy="1454236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T</a:t>
            </a:r>
            <a:r>
              <a:rPr lang="en-US" b="1" dirty="0">
                <a:latin typeface="+mn-lt"/>
              </a:rPr>
              <a:t>hree basic parts</a:t>
            </a:r>
            <a:r>
              <a:rPr lang="en-US" dirty="0">
                <a:latin typeface="+mn-lt"/>
              </a:rPr>
              <a:t>: </a:t>
            </a:r>
            <a:r>
              <a:rPr lang="en-US" dirty="0">
                <a:solidFill>
                  <a:srgbClr val="0000FF"/>
                </a:solidFill>
                <a:latin typeface="+mn-lt"/>
              </a:rPr>
              <a:t>RF, baseband, and application software </a:t>
            </a:r>
          </a:p>
          <a:p>
            <a:pPr algn="just">
              <a:buFont typeface="Arial" pitchFamily="34" charset="0"/>
              <a:buChar char="•"/>
            </a:pPr>
            <a:endParaRPr lang="en-US" dirty="0">
              <a:solidFill>
                <a:srgbClr val="0000FF"/>
              </a:solidFill>
              <a:latin typeface="+mn-lt"/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A </a:t>
            </a:r>
            <a:r>
              <a:rPr lang="en-US" b="1" dirty="0">
                <a:latin typeface="+mn-lt"/>
              </a:rPr>
              <a:t>Bluetooth chip set </a:t>
            </a:r>
            <a:r>
              <a:rPr lang="en-US" dirty="0">
                <a:latin typeface="+mn-lt"/>
              </a:rPr>
              <a:t>will usually include the </a:t>
            </a:r>
            <a:r>
              <a:rPr lang="en-US" b="1" dirty="0">
                <a:latin typeface="+mn-lt"/>
              </a:rPr>
              <a:t>RF and baseband parts</a:t>
            </a:r>
            <a:r>
              <a:rPr lang="en-US" dirty="0">
                <a:latin typeface="+mn-lt"/>
              </a:rPr>
              <a:t>, with the </a:t>
            </a:r>
            <a:r>
              <a:rPr lang="en-US" b="1" dirty="0">
                <a:latin typeface="+mn-lt"/>
              </a:rPr>
              <a:t>application software being contained in the system’s computer or controller</a:t>
            </a:r>
            <a:r>
              <a:rPr lang="en-US" dirty="0">
                <a:latin typeface="+mn-lt"/>
              </a:rPr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3866"/>
          <a:stretch>
            <a:fillRect/>
          </a:stretch>
        </p:blipFill>
        <p:spPr bwMode="auto">
          <a:xfrm>
            <a:off x="1276797" y="2825265"/>
            <a:ext cx="6900419" cy="3709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05716" y="550876"/>
            <a:ext cx="571500" cy="55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88284" y="547443"/>
            <a:ext cx="622935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Bluetooth Transceiver</a:t>
            </a:r>
            <a:endParaRPr lang="en-US" altLang="en-US" b="1" dirty="0">
              <a:solidFill>
                <a:srgbClr val="0033CC"/>
              </a:solidFill>
              <a:latin typeface="+mj-lt"/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1543050" y="1295401"/>
            <a:ext cx="6991350" cy="4239614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The </a:t>
            </a:r>
            <a:r>
              <a:rPr lang="en-US" sz="1600" dirty="0">
                <a:solidFill>
                  <a:srgbClr val="0000FF"/>
                </a:solidFill>
                <a:latin typeface="+mn-lt"/>
              </a:rPr>
              <a:t>user data stream originates and terminates </a:t>
            </a:r>
            <a:r>
              <a:rPr lang="en-US" sz="1600" dirty="0">
                <a:latin typeface="+mn-lt"/>
              </a:rPr>
              <a:t>in the </a:t>
            </a:r>
            <a:r>
              <a:rPr lang="en-US" sz="1600" b="1" dirty="0">
                <a:latin typeface="+mn-lt"/>
              </a:rPr>
              <a:t>application software</a:t>
            </a:r>
            <a:r>
              <a:rPr lang="en-US" sz="1600" dirty="0">
                <a:latin typeface="+mn-lt"/>
              </a:rPr>
              <a:t>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The </a:t>
            </a:r>
            <a:r>
              <a:rPr lang="en-US" sz="1600" dirty="0">
                <a:solidFill>
                  <a:srgbClr val="0000FF"/>
                </a:solidFill>
                <a:latin typeface="+mn-lt"/>
              </a:rPr>
              <a:t>baseband section manipulates the data and forms </a:t>
            </a:r>
            <a:r>
              <a:rPr lang="en-US" sz="1600" b="1" dirty="0">
                <a:solidFill>
                  <a:srgbClr val="0000FF"/>
                </a:solidFill>
                <a:latin typeface="+mn-lt"/>
              </a:rPr>
              <a:t>frames or data bursts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for transmission. It also </a:t>
            </a:r>
            <a:r>
              <a:rPr lang="en-US" sz="1600" b="1" dirty="0">
                <a:latin typeface="+mn-lt"/>
              </a:rPr>
              <a:t>controls the frequency synthesizer </a:t>
            </a:r>
            <a:r>
              <a:rPr lang="en-US" sz="1600" dirty="0">
                <a:latin typeface="+mn-lt"/>
              </a:rPr>
              <a:t>according to the </a:t>
            </a:r>
            <a:r>
              <a:rPr lang="en-US" sz="1600" b="1" dirty="0">
                <a:latin typeface="+mn-lt"/>
              </a:rPr>
              <a:t>Bluetooth frequency-hopping protocol</a:t>
            </a:r>
            <a:r>
              <a:rPr lang="en-US" sz="1600" dirty="0">
                <a:latin typeface="+mn-lt"/>
              </a:rPr>
              <a:t>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The </a:t>
            </a:r>
            <a:r>
              <a:rPr lang="en-US" sz="1600" b="1" dirty="0">
                <a:latin typeface="+mn-lt"/>
              </a:rPr>
              <a:t>Gaussian low-pass filter </a:t>
            </a:r>
            <a:r>
              <a:rPr lang="en-US" sz="1600" dirty="0">
                <a:latin typeface="+mn-lt"/>
              </a:rPr>
              <a:t>block before the modulator </a:t>
            </a:r>
            <a:r>
              <a:rPr lang="en-US" sz="1600" dirty="0">
                <a:latin typeface="+mn-lt"/>
                <a:sym typeface="Wingdings" pitchFamily="2" charset="2"/>
              </a:rPr>
              <a:t> </a:t>
            </a:r>
            <a:r>
              <a:rPr lang="en-US" sz="1600" dirty="0">
                <a:latin typeface="+mn-lt"/>
              </a:rPr>
              <a:t>implemented digitally as part of a complex signal </a:t>
            </a:r>
            <a:r>
              <a:rPr lang="en-US" sz="1600" b="1" dirty="0">
                <a:latin typeface="+mn-lt"/>
              </a:rPr>
              <a:t>I/Q modulation </a:t>
            </a:r>
            <a:r>
              <a:rPr lang="en-US" sz="1600" dirty="0">
                <a:latin typeface="+mn-lt"/>
              </a:rPr>
              <a:t>unit or it may be a discrete element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Receiver may be one of several types. 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If a </a:t>
            </a:r>
            <a:r>
              <a:rPr lang="en-US" sz="1600" b="1" dirty="0">
                <a:latin typeface="+mn-lt"/>
              </a:rPr>
              <a:t>superheterodyne</a:t>
            </a:r>
            <a:r>
              <a:rPr lang="en-US" sz="1600" dirty="0">
                <a:latin typeface="+mn-lt"/>
              </a:rPr>
              <a:t> configuration is chosen, the filter at the output of the down converter will be a </a:t>
            </a:r>
            <a:r>
              <a:rPr lang="en-US" sz="1600" b="1" dirty="0">
                <a:latin typeface="+mn-lt"/>
              </a:rPr>
              <a:t>bandpass type</a:t>
            </a:r>
            <a:r>
              <a:rPr lang="en-US" sz="1600" dirty="0">
                <a:latin typeface="+mn-lt"/>
              </a:rPr>
              <a:t>.</a:t>
            </a:r>
            <a:r>
              <a:rPr lang="en-US" sz="1500" dirty="0">
                <a:latin typeface="+mn-lt"/>
              </a:rPr>
              <a:t> 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500" dirty="0">
                <a:latin typeface="+mn-lt"/>
              </a:rPr>
              <a:t>A </a:t>
            </a:r>
            <a:r>
              <a:rPr lang="en-US" sz="1500" b="1" dirty="0">
                <a:latin typeface="+mn-lt"/>
              </a:rPr>
              <a:t>direct conversion receiver </a:t>
            </a:r>
            <a:r>
              <a:rPr lang="en-US" sz="1500" dirty="0">
                <a:latin typeface="+mn-lt"/>
              </a:rPr>
              <a:t>will use </a:t>
            </a:r>
            <a:r>
              <a:rPr lang="en-US" sz="1500" b="1" dirty="0">
                <a:latin typeface="+mn-lt"/>
              </a:rPr>
              <a:t>low pass filters </a:t>
            </a:r>
            <a:r>
              <a:rPr lang="en-US" sz="1500" dirty="0">
                <a:latin typeface="+mn-lt"/>
              </a:rPr>
              <a:t>in complex I and Q outputs of the down converter.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</a:pPr>
            <a:endParaRPr lang="en-US" sz="1500" b="1" dirty="0">
              <a:latin typeface="+mn-lt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2718" y="440850"/>
            <a:ext cx="571500" cy="55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600200" y="5308257"/>
            <a:ext cx="6400800" cy="623239"/>
          </a:xfrm>
          <a:prstGeom prst="rect">
            <a:avLst/>
          </a:prstGeom>
          <a:solidFill>
            <a:srgbClr val="FFFFAF"/>
          </a:solidFill>
        </p:spPr>
        <p:txBody>
          <a:bodyPr wrap="square" lIns="68572" tIns="34286" rIns="68572" bIns="34286">
            <a:spAutoFit/>
          </a:bodyPr>
          <a:lstStyle/>
          <a:p>
            <a:r>
              <a:rPr lang="en-IN" dirty="0"/>
              <a:t>IQ modulation</a:t>
            </a:r>
            <a:endParaRPr lang="en-US" dirty="0"/>
          </a:p>
          <a:p>
            <a:r>
              <a:rPr lang="en-IN" u="sng" dirty="0">
                <a:hlinkClick r:id="rId3"/>
              </a:rPr>
              <a:t>https://www.youtube.com/watch?v=zNbWTiKEl30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4189-F06E-85E5-EA55-770A47A4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400" y="169791"/>
            <a:ext cx="6589199" cy="747490"/>
          </a:xfrm>
        </p:spPr>
        <p:txBody>
          <a:bodyPr/>
          <a:lstStyle/>
          <a:p>
            <a:r>
              <a:rPr lang="en-US" dirty="0"/>
              <a:t>Bluetooth Timing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59959-42AF-69DF-8BA4-C58D67D9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917281"/>
            <a:ext cx="7620000" cy="4993941"/>
          </a:xfrm>
        </p:spPr>
        <p:txBody>
          <a:bodyPr/>
          <a:lstStyle/>
          <a:p>
            <a:r>
              <a:rPr lang="en-US" dirty="0"/>
              <a:t>The Bluetooth protocol has a </a:t>
            </a:r>
            <a:r>
              <a:rPr lang="en-US" b="1" dirty="0"/>
              <a:t>fixed-time slot of 625 microseconds.</a:t>
            </a:r>
          </a:p>
          <a:p>
            <a:r>
              <a:rPr lang="en-US" dirty="0"/>
              <a:t>A transmission burst may occur within a duration of </a:t>
            </a:r>
            <a:r>
              <a:rPr lang="en-US" b="1" dirty="0"/>
              <a:t>one, three, or five consecutive</a:t>
            </a:r>
            <a:r>
              <a:rPr lang="en-US" dirty="0"/>
              <a:t> slots on one hop channel.</a:t>
            </a:r>
          </a:p>
          <a:p>
            <a:r>
              <a:rPr lang="en-US" dirty="0"/>
              <a:t>Transmissions are always </a:t>
            </a:r>
            <a:r>
              <a:rPr lang="en-US" b="1" dirty="0"/>
              <a:t>between the piconet master and a slave</a:t>
            </a:r>
            <a:r>
              <a:rPr lang="en-US" dirty="0"/>
              <a:t>, or several slaves.</a:t>
            </a:r>
          </a:p>
          <a:p>
            <a:r>
              <a:rPr lang="en-US" dirty="0"/>
              <a:t>Typically, a </a:t>
            </a:r>
            <a:r>
              <a:rPr lang="en-US" b="1" dirty="0"/>
              <a:t>single-slot transmission burst lasts 366 microseconds</a:t>
            </a:r>
            <a:r>
              <a:rPr lang="en-US" dirty="0"/>
              <a:t>,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leaving 259 microseconds </a:t>
            </a:r>
            <a:r>
              <a:rPr lang="en-US" dirty="0"/>
              <a:t>for changing the frequency of the synthesizer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A0351-DF27-0E26-2779-B78B29302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81" y="4011848"/>
            <a:ext cx="8872619" cy="284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7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5458" y="419342"/>
            <a:ext cx="622935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Bluetooth modes</a:t>
            </a:r>
            <a:endParaRPr lang="en-US" altLang="en-US" b="1" dirty="0">
              <a:solidFill>
                <a:srgbClr val="0033CC"/>
              </a:solidFill>
              <a:latin typeface="+mj-lt"/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defRPr/>
            </a:pPr>
            <a:endParaRPr lang="en-US" alt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1428750" y="1464897"/>
            <a:ext cx="6572250" cy="5034704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just">
              <a:spcBef>
                <a:spcPts val="225"/>
              </a:spcBef>
              <a:spcAft>
                <a:spcPts val="225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Bluetooth has </a:t>
            </a:r>
            <a:r>
              <a:rPr lang="en-US" b="1" dirty="0">
                <a:solidFill>
                  <a:srgbClr val="0033CC"/>
                </a:solidFill>
                <a:latin typeface="+mn-lt"/>
              </a:rPr>
              <a:t>three modes </a:t>
            </a:r>
            <a:r>
              <a:rPr lang="en-US" dirty="0">
                <a:latin typeface="+mn-lt"/>
              </a:rPr>
              <a:t>for achieving </a:t>
            </a:r>
            <a:r>
              <a:rPr lang="en-US" b="1" dirty="0">
                <a:latin typeface="+mn-lt"/>
              </a:rPr>
              <a:t>different degrees of power consumption during operation</a:t>
            </a:r>
            <a:r>
              <a:rPr lang="en-US" dirty="0">
                <a:latin typeface="+mn-lt"/>
              </a:rPr>
              <a:t>: </a:t>
            </a:r>
            <a:r>
              <a:rPr lang="en-US" b="1" dirty="0">
                <a:solidFill>
                  <a:srgbClr val="0033CC"/>
                </a:solidFill>
                <a:latin typeface="+mn-lt"/>
              </a:rPr>
              <a:t>sniff, hold, and park</a:t>
            </a:r>
            <a:r>
              <a:rPr lang="en-US" dirty="0">
                <a:solidFill>
                  <a:srgbClr val="0033CC"/>
                </a:solidFill>
                <a:latin typeface="+mn-lt"/>
              </a:rPr>
              <a:t>. </a:t>
            </a:r>
          </a:p>
          <a:p>
            <a:pPr algn="just">
              <a:spcBef>
                <a:spcPts val="225"/>
              </a:spcBef>
              <a:spcAft>
                <a:spcPts val="225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Even in the normal active mode, some power saving can be achieved.</a:t>
            </a:r>
          </a:p>
          <a:p>
            <a:pPr marL="257138" indent="-257138" algn="just">
              <a:spcBef>
                <a:spcPts val="225"/>
              </a:spcBef>
              <a:spcAft>
                <a:spcPts val="225"/>
              </a:spcAft>
              <a:buFont typeface="+mj-lt"/>
              <a:buAutoNum type="arabicPeriod"/>
            </a:pPr>
            <a:r>
              <a:rPr lang="en-US" b="1" dirty="0">
                <a:solidFill>
                  <a:srgbClr val="0033CC"/>
                </a:solidFill>
                <a:latin typeface="+mn-lt"/>
              </a:rPr>
              <a:t>Active mode</a:t>
            </a:r>
            <a:r>
              <a:rPr lang="en-US" b="1" dirty="0">
                <a:latin typeface="+mn-lt"/>
              </a:rPr>
              <a:t>:</a:t>
            </a:r>
          </a:p>
          <a:p>
            <a:pPr lvl="1" algn="just">
              <a:spcBef>
                <a:spcPts val="225"/>
              </a:spcBef>
              <a:spcAft>
                <a:spcPts val="225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During normal operation, a </a:t>
            </a:r>
            <a:r>
              <a:rPr lang="en-US" dirty="0">
                <a:solidFill>
                  <a:srgbClr val="0033CC"/>
                </a:solidFill>
                <a:latin typeface="+mn-lt"/>
              </a:rPr>
              <a:t>slave can transmit in a particular time slot</a:t>
            </a:r>
            <a:r>
              <a:rPr lang="en-US" dirty="0">
                <a:latin typeface="+mn-lt"/>
              </a:rPr>
              <a:t> </a:t>
            </a:r>
            <a:r>
              <a:rPr lang="en-US" b="1" dirty="0">
                <a:latin typeface="+mn-lt"/>
              </a:rPr>
              <a:t>only if it is specifically addressed by the master</a:t>
            </a:r>
            <a:r>
              <a:rPr lang="en-US" dirty="0">
                <a:latin typeface="+mn-lt"/>
              </a:rPr>
              <a:t> in the proceeding slot.</a:t>
            </a:r>
          </a:p>
          <a:p>
            <a:pPr lvl="1" algn="just">
              <a:spcBef>
                <a:spcPts val="225"/>
              </a:spcBef>
              <a:spcAft>
                <a:spcPts val="225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 As soon as it sees that its address is not contained in the header of the master’s message, it can “</a:t>
            </a:r>
            <a:r>
              <a:rPr lang="en-US" b="1" dirty="0">
                <a:latin typeface="+mn-lt"/>
              </a:rPr>
              <a:t>go to sleep,” </a:t>
            </a:r>
            <a:r>
              <a:rPr lang="en-US" dirty="0">
                <a:latin typeface="+mn-lt"/>
              </a:rPr>
              <a:t>or enter a </a:t>
            </a:r>
            <a:r>
              <a:rPr lang="en-US" b="1" dirty="0">
                <a:latin typeface="+mn-lt"/>
              </a:rPr>
              <a:t>low-power state </a:t>
            </a:r>
            <a:r>
              <a:rPr lang="en-US" dirty="0">
                <a:latin typeface="+mn-lt"/>
              </a:rPr>
              <a:t>until it’s time for the next master transmission. </a:t>
            </a:r>
          </a:p>
          <a:p>
            <a:pPr lvl="1" algn="just">
              <a:spcBef>
                <a:spcPts val="225"/>
              </a:spcBef>
              <a:spcAft>
                <a:spcPts val="225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The master also indicates the </a:t>
            </a:r>
            <a:r>
              <a:rPr lang="en-US" dirty="0">
                <a:solidFill>
                  <a:srgbClr val="0033CC"/>
                </a:solidFill>
                <a:latin typeface="+mn-lt"/>
              </a:rPr>
              <a:t>length of its transmission </a:t>
            </a:r>
            <a:r>
              <a:rPr lang="en-US" dirty="0">
                <a:latin typeface="+mn-lt"/>
              </a:rPr>
              <a:t>(one, three, or five slots) in its </a:t>
            </a:r>
            <a:r>
              <a:rPr lang="en-US" b="1" dirty="0">
                <a:latin typeface="+mn-lt"/>
              </a:rPr>
              <a:t>message header</a:t>
            </a:r>
            <a:r>
              <a:rPr lang="en-US" dirty="0">
                <a:latin typeface="+mn-lt"/>
              </a:rPr>
              <a:t>, so the </a:t>
            </a:r>
            <a:r>
              <a:rPr lang="en-US" b="1" dirty="0">
                <a:latin typeface="+mn-lt"/>
              </a:rPr>
              <a:t>slave can extend its sleep </a:t>
            </a:r>
            <a:r>
              <a:rPr lang="en-US" dirty="0">
                <a:latin typeface="+mn-lt"/>
              </a:rPr>
              <a:t>time during a multiple slot interval</a:t>
            </a:r>
            <a:endParaRPr lang="en-US" b="1" dirty="0">
              <a:latin typeface="+mn-lt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9966" y="368583"/>
            <a:ext cx="571500" cy="55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55483-AEB5-4095-43E4-2A4830525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67129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Bluetooth modes</a:t>
            </a:r>
            <a:br>
              <a:rPr lang="en-US" altLang="en-US" b="1" dirty="0">
                <a:solidFill>
                  <a:srgbClr val="0033CC"/>
                </a:solidFill>
                <a:latin typeface="+mj-lt"/>
                <a:cs typeface="Times New Roman" panose="02020603050405020304" pitchFamily="18" charset="0"/>
                <a:sym typeface="Wingdings" pitchFamily="2" charset="2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7711-DC17-DDCA-884E-A633B22AE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1447800"/>
            <a:ext cx="7162800" cy="4463422"/>
          </a:xfrm>
        </p:spPr>
        <p:txBody>
          <a:bodyPr/>
          <a:lstStyle/>
          <a:p>
            <a:pPr marL="457200" lvl="1" indent="0" algn="just">
              <a:spcBef>
                <a:spcPts val="225"/>
              </a:spcBef>
              <a:spcAft>
                <a:spcPts val="225"/>
              </a:spcAft>
              <a:buNone/>
            </a:pPr>
            <a:endParaRPr lang="en-US" dirty="0">
              <a:latin typeface="+mn-lt"/>
            </a:endParaRPr>
          </a:p>
          <a:p>
            <a:pPr marL="257138" indent="-257138" algn="just">
              <a:spcBef>
                <a:spcPts val="225"/>
              </a:spcBef>
              <a:spcAft>
                <a:spcPts val="225"/>
              </a:spcAft>
              <a:buFont typeface="+mj-lt"/>
              <a:buAutoNum type="arabicPeriod"/>
            </a:pPr>
            <a:r>
              <a:rPr lang="en-US" b="1" dirty="0">
                <a:solidFill>
                  <a:srgbClr val="0033CC"/>
                </a:solidFill>
                <a:latin typeface="+mn-lt"/>
              </a:rPr>
              <a:t>Sniff mode</a:t>
            </a:r>
            <a:r>
              <a:rPr lang="en-US" b="1" dirty="0">
                <a:solidFill>
                  <a:prstClr val="black"/>
                </a:solidFill>
                <a:latin typeface="+mn-lt"/>
              </a:rPr>
              <a:t>:</a:t>
            </a:r>
          </a:p>
          <a:p>
            <a:pPr lvl="1" algn="just">
              <a:spcBef>
                <a:spcPts val="225"/>
              </a:spcBef>
              <a:spcAft>
                <a:spcPts val="225"/>
              </a:spcAft>
              <a:buFont typeface="Arial" pitchFamily="34" charset="0"/>
              <a:buChar char="•"/>
            </a:pPr>
            <a:r>
              <a:rPr lang="en-US" sz="1800" dirty="0">
                <a:latin typeface="+mn-lt"/>
              </a:rPr>
              <a:t>In this mode, </a:t>
            </a:r>
            <a:r>
              <a:rPr lang="en-US" sz="1800" dirty="0">
                <a:solidFill>
                  <a:srgbClr val="0033CC"/>
                </a:solidFill>
                <a:latin typeface="+mn-lt"/>
              </a:rPr>
              <a:t>sleep time is increased </a:t>
            </a:r>
            <a:r>
              <a:rPr lang="en-US" sz="1800" dirty="0">
                <a:latin typeface="+mn-lt"/>
              </a:rPr>
              <a:t>because the </a:t>
            </a:r>
            <a:r>
              <a:rPr lang="en-US" sz="1800" dirty="0">
                <a:solidFill>
                  <a:srgbClr val="0033CC"/>
                </a:solidFill>
                <a:latin typeface="+mn-lt"/>
              </a:rPr>
              <a:t>slave knows in advance the time </a:t>
            </a:r>
            <a:r>
              <a:rPr lang="en-US" sz="1800" b="1" dirty="0">
                <a:solidFill>
                  <a:srgbClr val="0033CC"/>
                </a:solidFill>
                <a:latin typeface="+mn-lt"/>
              </a:rPr>
              <a:t>interval between slots during which the master may address the slave</a:t>
            </a:r>
            <a:r>
              <a:rPr lang="en-US" sz="1800" b="1" dirty="0">
                <a:latin typeface="+mn-lt"/>
              </a:rPr>
              <a:t>. </a:t>
            </a:r>
          </a:p>
          <a:p>
            <a:pPr lvl="1" algn="just">
              <a:spcBef>
                <a:spcPts val="225"/>
              </a:spcBef>
              <a:spcAft>
                <a:spcPts val="225"/>
              </a:spcAft>
              <a:buFont typeface="Arial" pitchFamily="34" charset="0"/>
              <a:buChar char="•"/>
            </a:pPr>
            <a:endParaRPr lang="en-US" sz="1800" b="1" dirty="0">
              <a:latin typeface="+mn-lt"/>
            </a:endParaRPr>
          </a:p>
          <a:p>
            <a:pPr lvl="1" algn="just">
              <a:spcBef>
                <a:spcPts val="225"/>
              </a:spcBef>
              <a:spcAft>
                <a:spcPts val="225"/>
              </a:spcAft>
              <a:buFont typeface="Arial" pitchFamily="34" charset="0"/>
              <a:buChar char="•"/>
            </a:pPr>
            <a:r>
              <a:rPr lang="en-US" sz="1800" dirty="0">
                <a:latin typeface="+mn-lt"/>
              </a:rPr>
              <a:t>If it’s </a:t>
            </a:r>
            <a:r>
              <a:rPr lang="en-US" sz="1800" b="1" dirty="0">
                <a:latin typeface="+mn-lt"/>
              </a:rPr>
              <a:t>not addressed </a:t>
            </a:r>
            <a:r>
              <a:rPr lang="en-US" sz="1800" dirty="0">
                <a:latin typeface="+mn-lt"/>
              </a:rPr>
              <a:t>during the agreed slot, it </a:t>
            </a:r>
            <a:r>
              <a:rPr lang="en-US" sz="1800" dirty="0">
                <a:solidFill>
                  <a:srgbClr val="0033CC"/>
                </a:solidFill>
                <a:latin typeface="+mn-lt"/>
              </a:rPr>
              <a:t>returns to its </a:t>
            </a:r>
            <a:r>
              <a:rPr lang="en-US" sz="1800" b="1" dirty="0">
                <a:solidFill>
                  <a:srgbClr val="0033CC"/>
                </a:solidFill>
                <a:latin typeface="+mn-lt"/>
              </a:rPr>
              <a:t>low-power state </a:t>
            </a:r>
            <a:r>
              <a:rPr lang="en-US" sz="1800" dirty="0">
                <a:latin typeface="+mn-lt"/>
              </a:rPr>
              <a:t>for the same period and then </a:t>
            </a:r>
            <a:r>
              <a:rPr lang="en-US" sz="1800" b="1" dirty="0">
                <a:latin typeface="+mn-lt"/>
              </a:rPr>
              <a:t>wakes up and listens again. </a:t>
            </a:r>
          </a:p>
          <a:p>
            <a:pPr lvl="1" algn="just">
              <a:spcBef>
                <a:spcPts val="225"/>
              </a:spcBef>
              <a:spcAft>
                <a:spcPts val="225"/>
              </a:spcAft>
              <a:buFont typeface="Arial" pitchFamily="34" charset="0"/>
              <a:buChar char="•"/>
            </a:pPr>
            <a:endParaRPr lang="en-US" sz="1800" b="1" dirty="0">
              <a:latin typeface="+mn-lt"/>
            </a:endParaRPr>
          </a:p>
          <a:p>
            <a:pPr lvl="1" algn="just">
              <a:spcBef>
                <a:spcPts val="225"/>
              </a:spcBef>
              <a:spcAft>
                <a:spcPts val="225"/>
              </a:spcAft>
              <a:buFont typeface="Arial" pitchFamily="34" charset="0"/>
              <a:buChar char="•"/>
            </a:pPr>
            <a:r>
              <a:rPr lang="en-US" sz="1800" dirty="0">
                <a:latin typeface="+mn-lt"/>
              </a:rPr>
              <a:t>When it is </a:t>
            </a:r>
            <a:r>
              <a:rPr lang="en-US" sz="1800" b="1" dirty="0">
                <a:latin typeface="+mn-lt"/>
              </a:rPr>
              <a:t>addressed,</a:t>
            </a:r>
            <a:r>
              <a:rPr lang="en-US" sz="1800" dirty="0">
                <a:latin typeface="+mn-lt"/>
              </a:rPr>
              <a:t> the slave </a:t>
            </a:r>
            <a:r>
              <a:rPr lang="en-US" sz="1800" b="1" dirty="0">
                <a:solidFill>
                  <a:srgbClr val="0033CC"/>
                </a:solidFill>
                <a:latin typeface="+mn-lt"/>
              </a:rPr>
              <a:t>continues listening </a:t>
            </a:r>
            <a:r>
              <a:rPr lang="en-US" sz="1800" dirty="0">
                <a:latin typeface="+mn-lt"/>
              </a:rPr>
              <a:t>during subsequent master transmission slots as long as it is addressed, or for an agreed time-out period.</a:t>
            </a:r>
            <a:endParaRPr lang="en-US" sz="1800" b="1" dirty="0">
              <a:latin typeface="+mn-lt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7931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137;p7"/>
          <p:cNvSpPr txBox="1">
            <a:spLocks noChangeArrowheads="1"/>
          </p:cNvSpPr>
          <p:nvPr/>
        </p:nvSpPr>
        <p:spPr bwMode="auto">
          <a:xfrm>
            <a:off x="1714500" y="1028700"/>
            <a:ext cx="61722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1" tIns="34271" rIns="68561" bIns="34271" anchor="ctr"/>
          <a:lstStyle/>
          <a:p>
            <a:pPr algn="ctr">
              <a:buClr>
                <a:srgbClr val="000000"/>
              </a:buClr>
              <a:buSzPts val="4400"/>
            </a:pPr>
            <a:r>
              <a:rPr lang="en-US" altLang="en-US" sz="3300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Types of Wireless Communication</a:t>
            </a:r>
          </a:p>
        </p:txBody>
      </p:sp>
      <p:sp>
        <p:nvSpPr>
          <p:cNvPr id="13315" name="Google Shape;138;p7"/>
          <p:cNvSpPr txBox="1">
            <a:spLocks noChangeArrowheads="1"/>
          </p:cNvSpPr>
          <p:nvPr/>
        </p:nvSpPr>
        <p:spPr bwMode="auto">
          <a:xfrm>
            <a:off x="1485900" y="1771654"/>
            <a:ext cx="61722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1" tIns="34271" rIns="68561" bIns="34271"/>
          <a:lstStyle/>
          <a:p>
            <a:pPr marL="257138" indent="-257138">
              <a:buClr>
                <a:srgbClr val="000000"/>
              </a:buClr>
              <a:buSzPts val="3200"/>
              <a:buFont typeface="Arial" pitchFamily="34" charset="0"/>
              <a:buChar char="•"/>
            </a:pPr>
            <a:r>
              <a:rPr lang="en-US" altLang="en-US" sz="1500" b="1" dirty="0">
                <a:latin typeface="+mn-lt"/>
                <a:cs typeface="Times New Roman" pitchFamily="18" charset="0"/>
              </a:rPr>
              <a:t>Mobile</a:t>
            </a:r>
          </a:p>
          <a:p>
            <a:pPr marL="257138" indent="-257138">
              <a:spcBef>
                <a:spcPts val="479"/>
              </a:spcBef>
              <a:buClr>
                <a:srgbClr val="000000"/>
              </a:buClr>
              <a:buSzPts val="3200"/>
            </a:pPr>
            <a:r>
              <a:rPr lang="en-US" altLang="en-US" sz="1500" dirty="0">
                <a:latin typeface="+mn-lt"/>
                <a:cs typeface="Times New Roman" pitchFamily="18" charset="0"/>
              </a:rPr>
              <a:t>	</a:t>
            </a:r>
            <a:r>
              <a:rPr lang="en-US" altLang="en-US" sz="1500" dirty="0">
                <a:latin typeface="+mj-lt"/>
                <a:cs typeface="Times New Roman" pitchFamily="18" charset="0"/>
              </a:rPr>
              <a:t>        Cellular Phones (</a:t>
            </a:r>
            <a:r>
              <a:rPr lang="en-US" altLang="en-US" sz="15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GSM</a:t>
            </a:r>
            <a:r>
              <a:rPr lang="en-US" altLang="en-US" sz="1500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(</a:t>
            </a:r>
            <a:r>
              <a:rPr lang="en-US" sz="1500" dirty="0">
                <a:solidFill>
                  <a:srgbClr val="0000FF"/>
                </a:solidFill>
                <a:latin typeface="+mj-lt"/>
              </a:rPr>
              <a:t> Global System for Mobile</a:t>
            </a:r>
            <a:r>
              <a:rPr lang="en-US" sz="1500" b="1" dirty="0">
                <a:solidFill>
                  <a:srgbClr val="0000FF"/>
                </a:solidFill>
                <a:latin typeface="+mj-lt"/>
              </a:rPr>
              <a:t>)</a:t>
            </a:r>
            <a:r>
              <a:rPr lang="en-US" altLang="en-US" sz="1500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/ </a:t>
            </a:r>
            <a:r>
              <a:rPr lang="en-US" altLang="en-US" sz="15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CDMA</a:t>
            </a:r>
            <a:r>
              <a:rPr lang="en-US" altLang="en-US" sz="1500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(</a:t>
            </a:r>
            <a:r>
              <a:rPr lang="en-US" sz="1500" dirty="0">
                <a:solidFill>
                  <a:srgbClr val="0000FF"/>
                </a:solidFill>
                <a:latin typeface="+mj-lt"/>
              </a:rPr>
              <a:t>Code Division Multiple Access</a:t>
            </a:r>
            <a:r>
              <a:rPr lang="en-US" sz="1500" dirty="0">
                <a:latin typeface="+mj-lt"/>
              </a:rPr>
              <a:t>)</a:t>
            </a:r>
            <a:r>
              <a:rPr lang="en-US" altLang="en-US" sz="1500" dirty="0">
                <a:latin typeface="+mj-lt"/>
                <a:cs typeface="Times New Roman" pitchFamily="18" charset="0"/>
              </a:rPr>
              <a:t>)</a:t>
            </a:r>
          </a:p>
          <a:p>
            <a:pPr marL="257138" indent="-257138">
              <a:spcBef>
                <a:spcPts val="479"/>
              </a:spcBef>
              <a:buClr>
                <a:srgbClr val="000000"/>
              </a:buClr>
              <a:buSzPts val="3200"/>
              <a:buFont typeface="Arial" pitchFamily="34" charset="0"/>
              <a:buChar char="•"/>
            </a:pPr>
            <a:r>
              <a:rPr lang="en-US" altLang="en-US" sz="1500" b="1" dirty="0">
                <a:latin typeface="+mn-lt"/>
                <a:cs typeface="Times New Roman" pitchFamily="18" charset="0"/>
              </a:rPr>
              <a:t>Portable</a:t>
            </a:r>
          </a:p>
          <a:p>
            <a:pPr marL="257138" indent="-257138">
              <a:spcBef>
                <a:spcPts val="479"/>
              </a:spcBef>
              <a:buClr>
                <a:srgbClr val="000000"/>
              </a:buClr>
              <a:buSzPts val="3200"/>
            </a:pPr>
            <a:r>
              <a:rPr lang="en-US" altLang="en-US" sz="1500" dirty="0">
                <a:latin typeface="+mn-lt"/>
                <a:cs typeface="Times New Roman" pitchFamily="18" charset="0"/>
              </a:rPr>
              <a:t>	</a:t>
            </a:r>
            <a:r>
              <a:rPr lang="en-US" altLang="en-US" sz="1500" b="1" dirty="0">
                <a:latin typeface="+mn-lt"/>
                <a:cs typeface="Times New Roman" pitchFamily="18" charset="0"/>
              </a:rPr>
              <a:t>	 </a:t>
            </a:r>
            <a:r>
              <a:rPr lang="en-US" altLang="en-US" sz="1500" b="1" dirty="0">
                <a:solidFill>
                  <a:srgbClr val="B911A5"/>
                </a:solidFill>
                <a:latin typeface="+mn-lt"/>
                <a:cs typeface="Times New Roman" pitchFamily="18" charset="0"/>
              </a:rPr>
              <a:t> IEEE 802.11b (</a:t>
            </a:r>
            <a:r>
              <a:rPr lang="en-US" altLang="en-US" sz="1500" b="1" dirty="0">
                <a:solidFill>
                  <a:srgbClr val="0000FF"/>
                </a:solidFill>
                <a:latin typeface="+mn-lt"/>
                <a:cs typeface="Times New Roman" pitchFamily="18" charset="0"/>
              </a:rPr>
              <a:t>Wi-Fi</a:t>
            </a:r>
            <a:r>
              <a:rPr lang="en-US" altLang="en-US" sz="1500" b="1" dirty="0">
                <a:solidFill>
                  <a:srgbClr val="B911A5"/>
                </a:solidFill>
                <a:latin typeface="+mn-lt"/>
                <a:cs typeface="Times New Roman" pitchFamily="18" charset="0"/>
              </a:rPr>
              <a:t>-Wireless Fidelity)</a:t>
            </a:r>
          </a:p>
          <a:p>
            <a:pPr marL="257138" indent="-257138">
              <a:spcBef>
                <a:spcPts val="422"/>
              </a:spcBef>
              <a:buClr>
                <a:srgbClr val="000000"/>
              </a:buClr>
              <a:buSzPts val="2800"/>
            </a:pPr>
            <a:r>
              <a:rPr lang="en-US" altLang="en-US" sz="1500" b="1" dirty="0">
                <a:solidFill>
                  <a:srgbClr val="B911A5"/>
                </a:solidFill>
                <a:latin typeface="+mn-lt"/>
                <a:cs typeface="Times New Roman" pitchFamily="18" charset="0"/>
              </a:rPr>
              <a:t>		  IEEE 802.15.3 (</a:t>
            </a:r>
            <a:r>
              <a:rPr lang="en-US" altLang="en-US" sz="1500" b="1" dirty="0">
                <a:solidFill>
                  <a:srgbClr val="0000FF"/>
                </a:solidFill>
                <a:latin typeface="+mn-lt"/>
                <a:cs typeface="Times New Roman" pitchFamily="18" charset="0"/>
              </a:rPr>
              <a:t>UWB</a:t>
            </a:r>
            <a:r>
              <a:rPr lang="en-US" altLang="en-US" sz="1500" b="1" dirty="0">
                <a:solidFill>
                  <a:srgbClr val="B911A5"/>
                </a:solidFill>
                <a:latin typeface="+mn-lt"/>
                <a:cs typeface="Times New Roman" pitchFamily="18" charset="0"/>
              </a:rPr>
              <a:t>-Ultra-Wideband)</a:t>
            </a:r>
          </a:p>
          <a:p>
            <a:pPr marL="257138" indent="-257138">
              <a:spcBef>
                <a:spcPts val="479"/>
              </a:spcBef>
              <a:buClr>
                <a:srgbClr val="000000"/>
              </a:buClr>
              <a:buSzPts val="3200"/>
              <a:buFont typeface="Arial" pitchFamily="34" charset="0"/>
              <a:buChar char="•"/>
            </a:pPr>
            <a:r>
              <a:rPr lang="en-US" altLang="en-US" sz="1500" b="1" dirty="0">
                <a:latin typeface="+mn-lt"/>
                <a:cs typeface="Times New Roman" pitchFamily="18" charset="0"/>
              </a:rPr>
              <a:t>Fixed</a:t>
            </a:r>
          </a:p>
          <a:p>
            <a:pPr marL="257138" indent="-257138">
              <a:spcBef>
                <a:spcPts val="479"/>
              </a:spcBef>
              <a:buClr>
                <a:srgbClr val="000000"/>
              </a:buClr>
              <a:buSzPts val="3200"/>
            </a:pPr>
            <a:r>
              <a:rPr lang="en-US" altLang="en-US" sz="1500" dirty="0">
                <a:latin typeface="+mn-lt"/>
                <a:cs typeface="Times New Roman" pitchFamily="18" charset="0"/>
              </a:rPr>
              <a:t>		</a:t>
            </a:r>
            <a:r>
              <a:rPr lang="en-US" altLang="en-US" sz="1500" b="1" dirty="0">
                <a:latin typeface="+mn-lt"/>
                <a:cs typeface="Times New Roman" pitchFamily="18" charset="0"/>
              </a:rPr>
              <a:t>IEEE 802.16 </a:t>
            </a:r>
            <a:r>
              <a:rPr lang="en-US" altLang="en-US" sz="1500" dirty="0">
                <a:latin typeface="+mn-lt"/>
                <a:cs typeface="Times New Roman" pitchFamily="18" charset="0"/>
              </a:rPr>
              <a:t>(Wireless Metropolitan Area Network-</a:t>
            </a:r>
            <a:r>
              <a:rPr lang="en-US" altLang="en-US" sz="1500" b="1" dirty="0">
                <a:latin typeface="+mn-lt"/>
                <a:cs typeface="Times New Roman" pitchFamily="18" charset="0"/>
              </a:rPr>
              <a:t>WMAN</a:t>
            </a:r>
            <a:r>
              <a:rPr lang="en-US" altLang="en-US" sz="1500" dirty="0">
                <a:latin typeface="+mn-lt"/>
                <a:cs typeface="Times New Roman" pitchFamily="18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1371600" y="4685007"/>
            <a:ext cx="6457950" cy="2285233"/>
          </a:xfrm>
          <a:prstGeom prst="rect">
            <a:avLst/>
          </a:prstGeom>
          <a:solidFill>
            <a:schemeClr val="tx1"/>
          </a:solidFill>
        </p:spPr>
        <p:txBody>
          <a:bodyPr wrap="square" lIns="68572" tIns="34286" rIns="68572" bIns="34286">
            <a:spAutoFit/>
          </a:bodyPr>
          <a:lstStyle/>
          <a:p>
            <a:r>
              <a:rPr lang="en-US" altLang="en-US" b="1" dirty="0">
                <a:solidFill>
                  <a:srgbClr val="FFFF00"/>
                </a:solidFill>
                <a:cs typeface="Times New Roman" pitchFamily="18" charset="0"/>
              </a:rPr>
              <a:t>*GSM-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describe the protocols for second-generation digital cellular networks used by mobile devices such as mobile phones and tablets.</a:t>
            </a:r>
          </a:p>
          <a:p>
            <a:r>
              <a:rPr lang="en-US" altLang="en-US" b="1" dirty="0">
                <a:solidFill>
                  <a:schemeClr val="bg1"/>
                </a:solidFill>
                <a:cs typeface="Times New Roman" pitchFamily="18" charset="0"/>
              </a:rPr>
              <a:t>*</a:t>
            </a:r>
            <a:r>
              <a:rPr lang="en-US" altLang="en-US" b="1" dirty="0">
                <a:solidFill>
                  <a:srgbClr val="FFFF00"/>
                </a:solidFill>
                <a:cs typeface="Times New Roman" pitchFamily="18" charset="0"/>
              </a:rPr>
              <a:t>CDMA</a:t>
            </a:r>
            <a:r>
              <a:rPr lang="en-US" altLang="en-US" b="1" dirty="0">
                <a:solidFill>
                  <a:schemeClr val="bg1"/>
                </a:solidFill>
                <a:cs typeface="Times New Roman" pitchFamily="18" charset="0"/>
              </a:rPr>
              <a:t>-</a:t>
            </a:r>
            <a:r>
              <a:rPr lang="en-US" dirty="0">
                <a:solidFill>
                  <a:schemeClr val="bg1"/>
                </a:solidFill>
              </a:rPr>
              <a:t>method of encoding several sources of data so they may all be transmitted over a single RF carrier by one transmitter, or by using a single RF carrier frequency with multiple transmitters.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50989" y="494607"/>
            <a:ext cx="622935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 algn="just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Bluetooth modes</a:t>
            </a:r>
            <a:endParaRPr lang="en-US" altLang="en-US" b="1" dirty="0">
              <a:solidFill>
                <a:srgbClr val="0033CC"/>
              </a:solidFill>
              <a:latin typeface="+mj-lt"/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1506329" y="1607018"/>
            <a:ext cx="6457950" cy="377018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marL="257138" indent="-257138" algn="just">
              <a:spcBef>
                <a:spcPts val="450"/>
              </a:spcBef>
              <a:spcAft>
                <a:spcPts val="450"/>
              </a:spcAft>
              <a:buAutoNum type="arabicPeriod" startAt="3"/>
            </a:pPr>
            <a:r>
              <a:rPr lang="en-US" sz="2000" b="1" dirty="0">
                <a:solidFill>
                  <a:srgbClr val="0033CC"/>
                </a:solidFill>
                <a:latin typeface="+mn-lt"/>
              </a:rPr>
              <a:t>Hold mode:</a:t>
            </a: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00" y="463237"/>
            <a:ext cx="571500" cy="55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538284" y="1945456"/>
            <a:ext cx="6858000" cy="4439669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The master can put a slave in the hold mode when data transfer between them is </a:t>
            </a:r>
            <a:r>
              <a:rPr lang="en-US" b="1" dirty="0">
                <a:latin typeface="+mn-lt"/>
              </a:rPr>
              <a:t>being suspended for a given period of time</a:t>
            </a:r>
            <a:r>
              <a:rPr lang="en-US" dirty="0">
                <a:latin typeface="+mn-lt"/>
              </a:rPr>
              <a:t>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endParaRPr lang="en-US" dirty="0">
              <a:latin typeface="+mn-lt"/>
            </a:endParaRP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The slave is then </a:t>
            </a:r>
            <a:r>
              <a:rPr lang="en-US" b="1" dirty="0">
                <a:latin typeface="+mn-lt"/>
              </a:rPr>
              <a:t>free to enter a low-power state, or do something else, like participate in another picone</a:t>
            </a:r>
            <a:r>
              <a:rPr lang="en-US" dirty="0">
                <a:latin typeface="+mn-lt"/>
              </a:rPr>
              <a:t>t.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endParaRPr lang="en-US" dirty="0">
              <a:latin typeface="+mn-lt"/>
            </a:endParaRP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 It still </a:t>
            </a:r>
            <a:r>
              <a:rPr lang="en-US" b="1" dirty="0">
                <a:latin typeface="+mn-lt"/>
              </a:rPr>
              <a:t>maintains its membership in the original piconet</a:t>
            </a:r>
            <a:r>
              <a:rPr lang="en-US" dirty="0">
                <a:latin typeface="+mn-lt"/>
              </a:rPr>
              <a:t>, however.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endParaRPr lang="en-US" dirty="0">
              <a:latin typeface="+mn-lt"/>
            </a:endParaRP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At the </a:t>
            </a:r>
            <a:r>
              <a:rPr lang="en-US" b="1" dirty="0">
                <a:latin typeface="+mn-lt"/>
              </a:rPr>
              <a:t>end of the agreed time interval</a:t>
            </a:r>
            <a:r>
              <a:rPr lang="en-US" dirty="0">
                <a:latin typeface="+mn-lt"/>
              </a:rPr>
              <a:t>, the </a:t>
            </a:r>
            <a:r>
              <a:rPr lang="en-US" b="1" dirty="0">
                <a:latin typeface="+mn-lt"/>
              </a:rPr>
              <a:t>slave resynchronizes with the traffic </a:t>
            </a:r>
            <a:r>
              <a:rPr lang="en-US" dirty="0">
                <a:latin typeface="+mn-lt"/>
              </a:rPr>
              <a:t>on the </a:t>
            </a:r>
            <a:r>
              <a:rPr lang="en-US" dirty="0" err="1">
                <a:latin typeface="+mn-lt"/>
              </a:rPr>
              <a:t>piconet</a:t>
            </a:r>
            <a:r>
              <a:rPr lang="en-US" dirty="0">
                <a:latin typeface="+mn-lt"/>
              </a:rPr>
              <a:t> and waits for instructions from the master.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0" y="1524000"/>
            <a:ext cx="7010400" cy="4542261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marL="257138" indent="-257138" algn="just">
              <a:spcBef>
                <a:spcPts val="450"/>
              </a:spcBef>
              <a:spcAft>
                <a:spcPts val="450"/>
              </a:spcAft>
            </a:pPr>
            <a:r>
              <a:rPr lang="en-US" sz="1500" b="1" dirty="0">
                <a:solidFill>
                  <a:srgbClr val="0033CC"/>
                </a:solidFill>
                <a:latin typeface="+mn-lt"/>
              </a:rPr>
              <a:t>4. Park mode:</a:t>
            </a:r>
          </a:p>
          <a:p>
            <a:pPr marL="0"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Park has the </a:t>
            </a:r>
            <a:r>
              <a:rPr lang="en-US" b="1" dirty="0">
                <a:latin typeface="+mn-lt"/>
              </a:rPr>
              <a:t>greatest potential for power conservation</a:t>
            </a:r>
            <a:r>
              <a:rPr lang="en-US" dirty="0">
                <a:latin typeface="+mn-lt"/>
              </a:rPr>
              <a:t>, but as opposed to hold and sniff, it is </a:t>
            </a:r>
            <a:r>
              <a:rPr lang="en-US" b="1" dirty="0">
                <a:solidFill>
                  <a:srgbClr val="0033CC"/>
                </a:solidFill>
                <a:latin typeface="+mn-lt"/>
              </a:rPr>
              <a:t>not a directly addressable member </a:t>
            </a:r>
            <a:r>
              <a:rPr lang="en-US" b="1" dirty="0">
                <a:latin typeface="+mn-lt"/>
              </a:rPr>
              <a:t>of </a:t>
            </a:r>
            <a:r>
              <a:rPr lang="en-US" dirty="0">
                <a:latin typeface="+mn-lt"/>
              </a:rPr>
              <a:t>the piconet. </a:t>
            </a:r>
          </a:p>
          <a:p>
            <a:pPr marL="0"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endParaRPr lang="en-US" dirty="0">
              <a:latin typeface="+mn-lt"/>
            </a:endParaRPr>
          </a:p>
          <a:p>
            <a:pPr marL="0"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While it is </a:t>
            </a:r>
            <a:r>
              <a:rPr lang="en-US" b="1" dirty="0">
                <a:solidFill>
                  <a:srgbClr val="0033CC"/>
                </a:solidFill>
                <a:latin typeface="+mn-lt"/>
              </a:rPr>
              <a:t>outside of direct calling</a:t>
            </a:r>
            <a:r>
              <a:rPr lang="en-US" dirty="0">
                <a:latin typeface="+mn-lt"/>
              </a:rPr>
              <a:t>, a </a:t>
            </a:r>
            <a:r>
              <a:rPr lang="en-US" dirty="0">
                <a:solidFill>
                  <a:srgbClr val="0033CC"/>
                </a:solidFill>
                <a:latin typeface="+mn-lt"/>
              </a:rPr>
              <a:t>slave in park mode can continue to be synchronized with the piconet and can rejoin it later</a:t>
            </a:r>
            <a:r>
              <a:rPr lang="en-US" dirty="0">
                <a:latin typeface="+mn-lt"/>
              </a:rPr>
              <a:t>, either on its own initiative or that of the master, in a manner that is faster than if it had to join the piconet from scratch. </a:t>
            </a:r>
          </a:p>
          <a:p>
            <a:pPr marL="0"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endParaRPr lang="en-US" dirty="0">
              <a:latin typeface="+mn-lt"/>
            </a:endParaRPr>
          </a:p>
          <a:p>
            <a:pPr marL="0"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In addition to saving power, park mode can also be considered a way to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solidFill>
                  <a:srgbClr val="0033CC"/>
                </a:solidFill>
                <a:latin typeface="+mn-lt"/>
              </a:rPr>
              <a:t>virtually increase the network’s capacity from eight devices to 255</a:t>
            </a:r>
            <a:r>
              <a:rPr lang="en-US" dirty="0">
                <a:solidFill>
                  <a:srgbClr val="0033CC"/>
                </a:solidFill>
                <a:latin typeface="+mn-lt"/>
              </a:rPr>
              <a:t>, </a:t>
            </a:r>
            <a:r>
              <a:rPr lang="en-US" dirty="0">
                <a:latin typeface="+mn-lt"/>
              </a:rPr>
              <a:t>or even more.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B22D52-4C89-D0E3-068C-9B8417110985}"/>
              </a:ext>
            </a:extLst>
          </p:cNvPr>
          <p:cNvSpPr/>
          <p:nvPr/>
        </p:nvSpPr>
        <p:spPr>
          <a:xfrm>
            <a:off x="1526458" y="477453"/>
            <a:ext cx="622935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 algn="just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Bluetooth modes</a:t>
            </a:r>
            <a:endParaRPr lang="en-US" altLang="en-US" b="1" dirty="0">
              <a:solidFill>
                <a:srgbClr val="0033CC"/>
              </a:solidFill>
              <a:latin typeface="+mj-lt"/>
              <a:cs typeface="Times New Roman" panose="02020603050405020304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760480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8750" y="914401"/>
            <a:ext cx="622935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 algn="just"/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Bluetooth modes</a:t>
            </a:r>
            <a:endParaRPr lang="en-US" altLang="en-US" b="1" dirty="0">
              <a:solidFill>
                <a:srgbClr val="0033CC"/>
              </a:solidFill>
              <a:latin typeface="+mj-lt"/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1428750" y="1200153"/>
            <a:ext cx="6457950" cy="5480980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marL="257138" indent="-257138" algn="just">
              <a:spcBef>
                <a:spcPts val="450"/>
              </a:spcBef>
              <a:spcAft>
                <a:spcPts val="450"/>
              </a:spcAft>
            </a:pPr>
            <a:r>
              <a:rPr lang="en-US" sz="1500" b="1" dirty="0">
                <a:solidFill>
                  <a:srgbClr val="0000FF"/>
                </a:solidFill>
                <a:latin typeface="+mn-lt"/>
              </a:rPr>
              <a:t>4. Park mode: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500" dirty="0">
                <a:latin typeface="+mn-lt"/>
              </a:rPr>
              <a:t>When entering park mode, a </a:t>
            </a:r>
            <a:r>
              <a:rPr lang="en-US" sz="1500" b="1" dirty="0">
                <a:solidFill>
                  <a:srgbClr val="0033CC"/>
                </a:solidFill>
                <a:latin typeface="+mn-lt"/>
              </a:rPr>
              <a:t>slave gives up its active </a:t>
            </a:r>
            <a:r>
              <a:rPr lang="en-US" sz="1500" b="1" dirty="0" err="1">
                <a:solidFill>
                  <a:srgbClr val="0033CC"/>
                </a:solidFill>
                <a:latin typeface="+mn-lt"/>
              </a:rPr>
              <a:t>piconet</a:t>
            </a:r>
            <a:r>
              <a:rPr lang="en-US" sz="1500" b="1" dirty="0">
                <a:solidFill>
                  <a:srgbClr val="0033CC"/>
                </a:solidFill>
                <a:latin typeface="+mn-lt"/>
              </a:rPr>
              <a:t> address and receives an 8-bit parked member address. 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500" dirty="0">
                <a:latin typeface="+mn-lt"/>
              </a:rPr>
              <a:t>It goes into </a:t>
            </a:r>
            <a:r>
              <a:rPr lang="en-US" sz="1500" b="1" dirty="0">
                <a:solidFill>
                  <a:srgbClr val="0033CC"/>
                </a:solidFill>
                <a:latin typeface="+mn-lt"/>
              </a:rPr>
              <a:t>low-power mode </a:t>
            </a:r>
            <a:r>
              <a:rPr lang="en-US" sz="1500" dirty="0">
                <a:latin typeface="+mn-lt"/>
              </a:rPr>
              <a:t>but </a:t>
            </a:r>
            <a:r>
              <a:rPr lang="en-US" sz="1500" dirty="0">
                <a:solidFill>
                  <a:srgbClr val="0033CC"/>
                </a:solidFill>
                <a:latin typeface="+mn-lt"/>
              </a:rPr>
              <a:t>wakes up from time to time </a:t>
            </a:r>
            <a:r>
              <a:rPr lang="en-US" sz="1500" b="1" dirty="0">
                <a:solidFill>
                  <a:srgbClr val="0033CC"/>
                </a:solidFill>
                <a:latin typeface="+mn-lt"/>
              </a:rPr>
              <a:t>to listen to the traffic and maintain synchronization.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500" dirty="0">
                <a:latin typeface="+mn-lt"/>
              </a:rPr>
              <a:t> The master sends </a:t>
            </a:r>
            <a:r>
              <a:rPr lang="en-US" sz="1500" b="1" dirty="0">
                <a:solidFill>
                  <a:srgbClr val="B911A5"/>
                </a:solidFill>
                <a:latin typeface="+mn-lt"/>
              </a:rPr>
              <a:t>beacon transmissions </a:t>
            </a:r>
            <a:r>
              <a:rPr lang="en-US" sz="1500" dirty="0">
                <a:latin typeface="+mn-lt"/>
              </a:rPr>
              <a:t>periodically to </a:t>
            </a:r>
            <a:r>
              <a:rPr lang="en-US" sz="1500" b="1" dirty="0">
                <a:latin typeface="+mn-lt"/>
              </a:rPr>
              <a:t>keep the network active.</a:t>
            </a:r>
            <a:r>
              <a:rPr lang="en-US" sz="1500" dirty="0">
                <a:latin typeface="+mn-lt"/>
              </a:rPr>
              <a:t> (</a:t>
            </a:r>
            <a:r>
              <a:rPr lang="en-US" sz="1500" b="1" dirty="0">
                <a:solidFill>
                  <a:srgbClr val="C00000"/>
                </a:solidFill>
                <a:latin typeface="+mn-lt"/>
              </a:rPr>
              <a:t>Beacon</a:t>
            </a:r>
            <a:r>
              <a:rPr lang="en-US" sz="1500" dirty="0">
                <a:solidFill>
                  <a:srgbClr val="C00000"/>
                </a:solidFill>
                <a:latin typeface="+mn-lt"/>
              </a:rPr>
              <a:t> kind of like a lighthouse: it repeatedly transmits a constant signal that other devices can see)</a:t>
            </a:r>
            <a:endParaRPr lang="en-US" sz="1500" dirty="0">
              <a:latin typeface="+mn-lt"/>
            </a:endParaRP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500" b="1" dirty="0">
                <a:solidFill>
                  <a:srgbClr val="B911A5"/>
                </a:solidFill>
                <a:latin typeface="+mn-lt"/>
              </a:rPr>
              <a:t>Broadcast transmissions </a:t>
            </a:r>
            <a:r>
              <a:rPr lang="en-US" sz="1500" dirty="0">
                <a:latin typeface="+mn-lt"/>
              </a:rPr>
              <a:t>to all parked devices can be used to invite any of them to rejoin the network.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500" dirty="0">
                <a:latin typeface="+mn-lt"/>
              </a:rPr>
              <a:t>Parked units themselves can </a:t>
            </a:r>
            <a:r>
              <a:rPr lang="en-US" sz="1500" dirty="0">
                <a:solidFill>
                  <a:srgbClr val="0033CC"/>
                </a:solidFill>
                <a:latin typeface="+mn-lt"/>
              </a:rPr>
              <a:t>request </a:t>
            </a:r>
            <a:r>
              <a:rPr lang="en-US" sz="1500" dirty="0" err="1">
                <a:solidFill>
                  <a:srgbClr val="0033CC"/>
                </a:solidFill>
                <a:latin typeface="+mn-lt"/>
              </a:rPr>
              <a:t>reassociation</a:t>
            </a:r>
            <a:r>
              <a:rPr lang="en-US" sz="1500" dirty="0">
                <a:solidFill>
                  <a:srgbClr val="0033CC"/>
                </a:solidFill>
                <a:latin typeface="+mn-lt"/>
              </a:rPr>
              <a:t> with the active network </a:t>
            </a:r>
            <a:r>
              <a:rPr lang="en-US" sz="1500" dirty="0">
                <a:latin typeface="+mn-lt"/>
              </a:rPr>
              <a:t>by way of messages sent during an access window that occurs a set time after what is called a “</a:t>
            </a:r>
            <a:r>
              <a:rPr lang="en-US" sz="1500" b="1" dirty="0">
                <a:latin typeface="+mn-lt"/>
              </a:rPr>
              <a:t>beacon instant</a:t>
            </a:r>
            <a:r>
              <a:rPr lang="en-US" sz="1500" dirty="0">
                <a:latin typeface="+mn-lt"/>
              </a:rPr>
              <a:t>” 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500" dirty="0">
                <a:latin typeface="+mn-lt"/>
              </a:rPr>
              <a:t>A </a:t>
            </a:r>
            <a:r>
              <a:rPr lang="en-US" sz="1500" b="1" dirty="0">
                <a:latin typeface="+mn-lt"/>
              </a:rPr>
              <a:t>polling technique </a:t>
            </a:r>
            <a:r>
              <a:rPr lang="en-US" sz="1500" dirty="0">
                <a:latin typeface="+mn-lt"/>
              </a:rPr>
              <a:t>is used to </a:t>
            </a:r>
            <a:r>
              <a:rPr lang="en-US" sz="1500" dirty="0">
                <a:solidFill>
                  <a:srgbClr val="0033CC"/>
                </a:solidFill>
                <a:latin typeface="+mn-lt"/>
              </a:rPr>
              <a:t>prevent collisions</a:t>
            </a:r>
            <a:r>
              <a:rPr lang="en-US" sz="1500" dirty="0">
                <a:latin typeface="+mn-lt"/>
              </a:rPr>
              <a:t>. 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500" dirty="0">
                <a:latin typeface="+mn-lt"/>
              </a:rPr>
              <a:t>Park mode was </a:t>
            </a:r>
            <a:r>
              <a:rPr lang="en-US" sz="1500" dirty="0">
                <a:solidFill>
                  <a:srgbClr val="B911A5"/>
                </a:solidFill>
                <a:latin typeface="+mn-lt"/>
              </a:rPr>
              <a:t>removed in </a:t>
            </a:r>
            <a:r>
              <a:rPr lang="en-US" sz="1500" b="1" dirty="0">
                <a:solidFill>
                  <a:srgbClr val="B911A5"/>
                </a:solidFill>
                <a:latin typeface="+mn-lt"/>
              </a:rPr>
              <a:t>Version 5</a:t>
            </a:r>
            <a:r>
              <a:rPr lang="en-US" sz="1500" dirty="0">
                <a:solidFill>
                  <a:srgbClr val="B911A5"/>
                </a:solidFill>
                <a:latin typeface="+mn-lt"/>
              </a:rPr>
              <a:t> of the Bluetooth specification.</a:t>
            </a:r>
            <a:endParaRPr lang="en-US" sz="1500" b="1" dirty="0">
              <a:solidFill>
                <a:srgbClr val="B911A5"/>
              </a:solidFill>
              <a:latin typeface="+mn-lt"/>
            </a:endParaRP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endParaRPr lang="en-US" sz="1500" b="1" dirty="0">
              <a:latin typeface="+mn-lt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0" y="857254"/>
            <a:ext cx="571500" cy="55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8" name="Rectangle 7"/>
          <p:cNvSpPr/>
          <p:nvPr/>
        </p:nvSpPr>
        <p:spPr>
          <a:xfrm>
            <a:off x="1543050" y="1200151"/>
            <a:ext cx="6172200" cy="623239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r>
              <a:rPr lang="en-US" b="1" dirty="0">
                <a:solidFill>
                  <a:srgbClr val="0033CC"/>
                </a:solidFill>
              </a:rPr>
              <a:t>Parameters that affect interference between Bluetooth and Wi-Fi: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8284" y="2057400"/>
            <a:ext cx="5929308" cy="4277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02835" y="1141773"/>
            <a:ext cx="571500" cy="55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66537" y="1803577"/>
            <a:ext cx="1185862" cy="788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64226" y="651510"/>
            <a:ext cx="6629400" cy="623239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b="1" dirty="0">
                <a:solidFill>
                  <a:srgbClr val="0033CC"/>
                </a:solidFill>
                <a:latin typeface="+mj-lt"/>
              </a:rPr>
              <a:t>Parameters that affect interference between Bluetooth and Wi-Fi</a:t>
            </a:r>
            <a:endParaRPr lang="en-US" altLang="en-US" b="1" dirty="0">
              <a:solidFill>
                <a:srgbClr val="0033CC"/>
              </a:solidFill>
              <a:latin typeface="+mj-lt"/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8" name="Rectangle 7"/>
          <p:cNvSpPr/>
          <p:nvPr/>
        </p:nvSpPr>
        <p:spPr>
          <a:xfrm>
            <a:off x="1485900" y="3028951"/>
            <a:ext cx="6172200" cy="346241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r>
              <a:rPr lang="en-US" b="1" dirty="0">
                <a:solidFill>
                  <a:srgbClr val="0033CC"/>
                </a:solidFill>
              </a:rPr>
              <a:t>:</a:t>
            </a:r>
          </a:p>
        </p:txBody>
      </p:sp>
      <p:sp>
        <p:nvSpPr>
          <p:cNvPr id="9" name="Rectangle 8"/>
          <p:cNvSpPr/>
          <p:nvPr/>
        </p:nvSpPr>
        <p:spPr>
          <a:xfrm>
            <a:off x="1485900" y="1682132"/>
            <a:ext cx="6400800" cy="4301169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500" b="1" dirty="0">
                <a:solidFill>
                  <a:srgbClr val="0033CC"/>
                </a:solidFill>
                <a:latin typeface="+mj-lt"/>
              </a:rPr>
              <a:t>Frequency and time overlap: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500" dirty="0">
                <a:latin typeface="+mj-lt"/>
              </a:rPr>
              <a:t>A </a:t>
            </a:r>
            <a:r>
              <a:rPr lang="en-US" sz="1500" b="1" dirty="0">
                <a:latin typeface="+mj-lt"/>
              </a:rPr>
              <a:t>collision</a:t>
            </a:r>
            <a:r>
              <a:rPr lang="en-US" sz="1500" dirty="0">
                <a:latin typeface="+mj-lt"/>
              </a:rPr>
              <a:t> occurs when the </a:t>
            </a:r>
            <a:r>
              <a:rPr lang="en-US" sz="1500" dirty="0">
                <a:solidFill>
                  <a:srgbClr val="960000"/>
                </a:solidFill>
                <a:latin typeface="+mj-lt"/>
              </a:rPr>
              <a:t>interferer transmits at the same time as the desired transmitter</a:t>
            </a:r>
            <a:r>
              <a:rPr lang="en-US" sz="1500" dirty="0">
                <a:latin typeface="+mj-lt"/>
              </a:rPr>
              <a:t> and is strong enough to cause a </a:t>
            </a:r>
            <a:r>
              <a:rPr lang="en-US" sz="1500" dirty="0">
                <a:solidFill>
                  <a:srgbClr val="960000"/>
                </a:solidFill>
                <a:latin typeface="+mj-lt"/>
              </a:rPr>
              <a:t>bit or symbol error in the received packet.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500" b="1" dirty="0">
                <a:solidFill>
                  <a:srgbClr val="0033CC"/>
                </a:solidFill>
                <a:latin typeface="+mj-lt"/>
              </a:rPr>
              <a:t>Packet length: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500" b="1" dirty="0">
                <a:latin typeface="+mj-lt"/>
              </a:rPr>
              <a:t> </a:t>
            </a:r>
            <a:r>
              <a:rPr lang="en-US" sz="1500" dirty="0">
                <a:latin typeface="+mj-lt"/>
              </a:rPr>
              <a:t>The </a:t>
            </a:r>
            <a:r>
              <a:rPr lang="en-US" sz="1500" b="1" dirty="0">
                <a:latin typeface="+mj-lt"/>
              </a:rPr>
              <a:t>longer</a:t>
            </a:r>
            <a:r>
              <a:rPr lang="en-US" sz="1500" dirty="0">
                <a:latin typeface="+mj-lt"/>
              </a:rPr>
              <a:t> the packet length of the Wi-Fi system, relative to a constant packet length and hop rate of Bluetooth, the longer the </a:t>
            </a:r>
            <a:r>
              <a:rPr lang="en-US" sz="1500" dirty="0">
                <a:solidFill>
                  <a:srgbClr val="960000"/>
                </a:solidFill>
                <a:latin typeface="+mj-lt"/>
              </a:rPr>
              <a:t>victim may be exposed to interference from one or more collisions and the greater the probability of a packet error.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500" b="1" dirty="0">
                <a:solidFill>
                  <a:srgbClr val="0033CC"/>
                </a:solidFill>
                <a:latin typeface="+mj-lt"/>
              </a:rPr>
              <a:t>Bit rate</a:t>
            </a:r>
            <a:r>
              <a:rPr lang="en-US" sz="1500" b="1" dirty="0">
                <a:latin typeface="+mj-lt"/>
              </a:rPr>
              <a:t>:</a:t>
            </a:r>
            <a:r>
              <a:rPr lang="en-US" sz="1500" dirty="0">
                <a:latin typeface="+mj-lt"/>
              </a:rPr>
              <a:t> 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500" b="1" dirty="0">
                <a:solidFill>
                  <a:srgbClr val="960000"/>
                </a:solidFill>
                <a:latin typeface="+mj-lt"/>
              </a:rPr>
              <a:t>Higher the bit rate, the lower the receiver sensitivity </a:t>
            </a:r>
            <a:r>
              <a:rPr lang="en-US" sz="1500" dirty="0">
                <a:latin typeface="+mj-lt"/>
              </a:rPr>
              <a:t>and therefore the more susceptible the victim will be to </a:t>
            </a:r>
            <a:r>
              <a:rPr lang="en-US" sz="1500" b="1" dirty="0">
                <a:solidFill>
                  <a:srgbClr val="960000"/>
                </a:solidFill>
                <a:latin typeface="+mj-lt"/>
              </a:rPr>
              <a:t>packet error </a:t>
            </a:r>
            <a:r>
              <a:rPr lang="en-US" sz="1500" dirty="0">
                <a:latin typeface="+mj-lt"/>
              </a:rPr>
              <a:t>for given desired and interfering signal strengths. 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500" dirty="0">
                <a:latin typeface="+mj-lt"/>
              </a:rPr>
              <a:t>Higher bit rates usually result in </a:t>
            </a:r>
            <a:r>
              <a:rPr lang="en-US" sz="1500" b="1" dirty="0">
                <a:solidFill>
                  <a:srgbClr val="960000"/>
                </a:solidFill>
                <a:latin typeface="+mj-lt"/>
              </a:rPr>
              <a:t>reduced packet length</a:t>
            </a:r>
            <a:r>
              <a:rPr lang="en-US" sz="1500" dirty="0">
                <a:latin typeface="+mj-lt"/>
              </a:rPr>
              <a:t>, with the opposite effect.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1600" y="517057"/>
            <a:ext cx="6629400" cy="623239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b="1" dirty="0">
                <a:solidFill>
                  <a:srgbClr val="0033CC"/>
                </a:solidFill>
                <a:latin typeface="+mj-lt"/>
              </a:rPr>
              <a:t>Parameters that affect interference between Bluetooth and Wi-Fi</a:t>
            </a:r>
            <a:endParaRPr lang="en-US" altLang="en-US" b="1" dirty="0">
              <a:solidFill>
                <a:srgbClr val="0033CC"/>
              </a:solidFill>
              <a:latin typeface="+mj-lt"/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8" name="Rectangle 7"/>
          <p:cNvSpPr/>
          <p:nvPr/>
        </p:nvSpPr>
        <p:spPr>
          <a:xfrm>
            <a:off x="1485900" y="3028951"/>
            <a:ext cx="6172200" cy="346241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r>
              <a:rPr lang="en-US" b="1" dirty="0">
                <a:solidFill>
                  <a:srgbClr val="0033CC"/>
                </a:solidFill>
              </a:rPr>
              <a:t>:</a:t>
            </a:r>
          </a:p>
        </p:txBody>
      </p:sp>
      <p:sp>
        <p:nvSpPr>
          <p:cNvPr id="9" name="Rectangle 8"/>
          <p:cNvSpPr/>
          <p:nvPr/>
        </p:nvSpPr>
        <p:spPr>
          <a:xfrm>
            <a:off x="1600202" y="1295400"/>
            <a:ext cx="6743697" cy="5952904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0033CC"/>
                </a:solidFill>
                <a:latin typeface="+mn-lt"/>
              </a:rPr>
              <a:t>Use factor: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More often the interferer transmits, the higher the probability of packet error. 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When </a:t>
            </a:r>
            <a:r>
              <a:rPr lang="en-US" b="1" dirty="0">
                <a:latin typeface="+mn-lt"/>
              </a:rPr>
              <a:t>both communicating terminals of the interferer are in the interfering vicinity of the victim</a:t>
            </a:r>
            <a:r>
              <a:rPr lang="en-US" dirty="0">
                <a:latin typeface="+mn-lt"/>
              </a:rPr>
              <a:t>, the </a:t>
            </a:r>
            <a:r>
              <a:rPr lang="en-US" b="1" dirty="0">
                <a:solidFill>
                  <a:srgbClr val="960000"/>
                </a:solidFill>
                <a:latin typeface="+mn-lt"/>
              </a:rPr>
              <a:t>use factor is higher </a:t>
            </a:r>
            <a:r>
              <a:rPr lang="en-US" dirty="0">
                <a:latin typeface="+mn-lt"/>
              </a:rPr>
              <a:t>than if the terminals are further apart and one of them does not have adequate strength to interfere with the victim.</a:t>
            </a:r>
          </a:p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b="1" dirty="0">
                <a:latin typeface="+mn-lt"/>
              </a:rPr>
              <a:t>• </a:t>
            </a:r>
            <a:r>
              <a:rPr lang="en-US" b="1" dirty="0">
                <a:solidFill>
                  <a:srgbClr val="0033CC"/>
                </a:solidFill>
                <a:latin typeface="+mn-lt"/>
              </a:rPr>
              <a:t>Relative distances and powers</a:t>
            </a:r>
            <a:r>
              <a:rPr lang="en-US" b="1" dirty="0">
                <a:latin typeface="+mn-lt"/>
              </a:rPr>
              <a:t>: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The </a:t>
            </a:r>
            <a:r>
              <a:rPr lang="en-US" b="1" dirty="0">
                <a:solidFill>
                  <a:srgbClr val="960000"/>
                </a:solidFill>
                <a:latin typeface="+mn-lt"/>
              </a:rPr>
              <a:t>received power depends on the power of the transmitter and its distance. 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Generally, </a:t>
            </a:r>
            <a:r>
              <a:rPr lang="en-US" b="1" dirty="0">
                <a:solidFill>
                  <a:srgbClr val="960000"/>
                </a:solidFill>
                <a:latin typeface="+mn-lt"/>
              </a:rPr>
              <a:t>Wi-Fi systems use more power than Bluetooth</a:t>
            </a:r>
            <a:r>
              <a:rPr lang="en-US" dirty="0">
                <a:latin typeface="+mn-lt"/>
              </a:rPr>
              <a:t>, typically </a:t>
            </a:r>
            <a:r>
              <a:rPr lang="en-US" b="1" dirty="0">
                <a:latin typeface="+mn-lt"/>
              </a:rPr>
              <a:t>20 </a:t>
            </a:r>
            <a:r>
              <a:rPr lang="en-US" b="1" dirty="0" err="1">
                <a:latin typeface="+mn-lt"/>
              </a:rPr>
              <a:t>mW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compared to 1 </a:t>
            </a:r>
            <a:r>
              <a:rPr lang="en-US" dirty="0" err="1">
                <a:latin typeface="+mn-lt"/>
              </a:rPr>
              <a:t>mW</a:t>
            </a:r>
            <a:r>
              <a:rPr lang="en-US" dirty="0">
                <a:latin typeface="+mn-lt"/>
              </a:rPr>
              <a:t>. 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960000"/>
                </a:solidFill>
                <a:latin typeface="+mn-lt"/>
              </a:rPr>
              <a:t>Bluetooth Class 1 systems </a:t>
            </a:r>
            <a:r>
              <a:rPr lang="en-US" dirty="0">
                <a:latin typeface="+mn-lt"/>
              </a:rPr>
              <a:t>may transmit up to </a:t>
            </a:r>
            <a:r>
              <a:rPr lang="en-US" b="1" dirty="0">
                <a:latin typeface="+mn-lt"/>
              </a:rPr>
              <a:t>100 </a:t>
            </a:r>
            <a:r>
              <a:rPr lang="en-US" b="1" dirty="0" err="1">
                <a:latin typeface="+mn-lt"/>
              </a:rPr>
              <a:t>mW</a:t>
            </a:r>
            <a:r>
              <a:rPr lang="en-US" dirty="0">
                <a:latin typeface="+mn-lt"/>
              </a:rPr>
              <a:t>, but their output is controlled to have only enough power to give a required signal level at the receiving terminal.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</a:pPr>
            <a:r>
              <a:rPr lang="en-US" dirty="0">
                <a:latin typeface="+mn-lt"/>
              </a:rPr>
              <a:t>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1789-53DD-2457-41B0-0F93341E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15378-FFFA-6A72-558A-EA811DD0D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b="1" dirty="0">
                <a:solidFill>
                  <a:srgbClr val="0033CC"/>
                </a:solidFill>
                <a:latin typeface="+mn-lt"/>
              </a:rPr>
              <a:t>Signal-to-interference ratio </a:t>
            </a:r>
            <a:r>
              <a:rPr lang="en-US" dirty="0">
                <a:latin typeface="+mn-lt"/>
              </a:rPr>
              <a:t>of the victim receiver</a:t>
            </a:r>
            <a:r>
              <a:rPr lang="en-US" b="1" dirty="0">
                <a:solidFill>
                  <a:srgbClr val="0033CC"/>
                </a:solidFill>
                <a:latin typeface="+mn-lt"/>
              </a:rPr>
              <a:t>, SIR</a:t>
            </a:r>
            <a:r>
              <a:rPr lang="en-US" b="1" dirty="0">
                <a:latin typeface="+mn-lt"/>
              </a:rPr>
              <a:t>, </a:t>
            </a:r>
            <a:r>
              <a:rPr lang="en-US" dirty="0">
                <a:latin typeface="+mn-lt"/>
              </a:rPr>
              <a:t>for a specified symbol or frame error ratio.</a:t>
            </a:r>
          </a:p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dirty="0">
                <a:solidFill>
                  <a:srgbClr val="0033CC"/>
                </a:solidFill>
                <a:latin typeface="+mn-lt"/>
              </a:rPr>
              <a:t> </a:t>
            </a:r>
            <a:r>
              <a:rPr lang="en-US" b="1" dirty="0">
                <a:solidFill>
                  <a:srgbClr val="0033CC"/>
                </a:solidFill>
                <a:latin typeface="+mn-lt"/>
              </a:rPr>
              <a:t>Type of modulation</a:t>
            </a:r>
            <a:r>
              <a:rPr lang="en-US" dirty="0">
                <a:latin typeface="+mn-lt"/>
              </a:rPr>
              <a:t>, and whether </a:t>
            </a:r>
            <a:r>
              <a:rPr lang="en-US" b="1" dirty="0">
                <a:solidFill>
                  <a:srgbClr val="0033CC"/>
                </a:solidFill>
                <a:latin typeface="+mn-lt"/>
              </a:rPr>
              <a:t>error-correction coding </a:t>
            </a:r>
            <a:r>
              <a:rPr lang="en-US" dirty="0">
                <a:latin typeface="+mn-lt"/>
              </a:rPr>
              <a:t>is used.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8B9075-1A87-7C80-28F7-66F25DDD24A9}"/>
              </a:ext>
            </a:extLst>
          </p:cNvPr>
          <p:cNvSpPr/>
          <p:nvPr/>
        </p:nvSpPr>
        <p:spPr>
          <a:xfrm>
            <a:off x="1676400" y="762000"/>
            <a:ext cx="6629400" cy="623239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b="1" dirty="0">
                <a:solidFill>
                  <a:srgbClr val="0033CC"/>
                </a:solidFill>
                <a:latin typeface="+mj-lt"/>
              </a:rPr>
              <a:t>Parameters that affect interference between Bluetooth and Wi-Fi</a:t>
            </a:r>
            <a:endParaRPr lang="en-US" altLang="en-US" b="1" dirty="0">
              <a:solidFill>
                <a:srgbClr val="0033CC"/>
              </a:solidFill>
              <a:latin typeface="+mj-lt"/>
              <a:cs typeface="Times New Roman" panose="02020603050405020304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17135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/>
          </p:cNvSpPr>
          <p:nvPr>
            <p:ph type="title" idx="4294967295"/>
          </p:nvPr>
        </p:nvSpPr>
        <p:spPr>
          <a:xfrm>
            <a:off x="762000" y="569912"/>
            <a:ext cx="6172200" cy="315912"/>
          </a:xfrm>
          <a:solidFill>
            <a:srgbClr val="FFCCCC"/>
          </a:solidFill>
        </p:spPr>
        <p:txBody>
          <a:bodyPr>
            <a:normAutofit fontScale="90000"/>
          </a:bodyPr>
          <a:lstStyle/>
          <a:p>
            <a:r>
              <a:rPr lang="en-US" altLang="en-US" sz="2400" b="1" dirty="0" err="1">
                <a:cs typeface="Times New Roman" pitchFamily="18" charset="0"/>
              </a:rPr>
              <a:t>ZigBee</a:t>
            </a:r>
            <a:endParaRPr lang="en-US" altLang="en-US" sz="2400" b="1" dirty="0">
              <a:cs typeface="Times New Roman" pitchFamily="18" charset="0"/>
            </a:endParaRPr>
          </a:p>
        </p:txBody>
      </p:sp>
      <p:sp>
        <p:nvSpPr>
          <p:cNvPr id="50179" name="Rectangle 5"/>
          <p:cNvSpPr>
            <a:spLocks noGrp="1" noRot="1"/>
          </p:cNvSpPr>
          <p:nvPr>
            <p:ph type="body" idx="4294967295"/>
          </p:nvPr>
        </p:nvSpPr>
        <p:spPr>
          <a:xfrm>
            <a:off x="685800" y="1019179"/>
            <a:ext cx="5486400" cy="2133600"/>
          </a:xfrm>
        </p:spPr>
        <p:txBody>
          <a:bodyPr/>
          <a:lstStyle/>
          <a:p>
            <a:r>
              <a:rPr lang="en-US" altLang="en-US" dirty="0">
                <a:cs typeface="Times New Roman" pitchFamily="18" charset="0"/>
              </a:rPr>
              <a:t>High-level communication protocol</a:t>
            </a:r>
          </a:p>
          <a:p>
            <a:r>
              <a:rPr lang="en-US" altLang="en-US" dirty="0">
                <a:cs typeface="Times New Roman" pitchFamily="18" charset="0"/>
              </a:rPr>
              <a:t>The Name</a:t>
            </a:r>
          </a:p>
          <a:p>
            <a:pPr lvl="1"/>
            <a:r>
              <a:rPr lang="en-US" altLang="en-US" sz="1800" b="1" dirty="0" err="1">
                <a:cs typeface="Times New Roman" pitchFamily="18" charset="0"/>
              </a:rPr>
              <a:t>Zig-zagging</a:t>
            </a:r>
            <a:r>
              <a:rPr lang="en-US" altLang="en-US" sz="1800" b="1" dirty="0">
                <a:cs typeface="Times New Roman" pitchFamily="18" charset="0"/>
              </a:rPr>
              <a:t> of bees </a:t>
            </a:r>
            <a:r>
              <a:rPr lang="en-US" altLang="en-US" sz="1800" dirty="0">
                <a:cs typeface="Times New Roman" pitchFamily="18" charset="0"/>
              </a:rPr>
              <a:t>from flower to flower</a:t>
            </a:r>
          </a:p>
          <a:p>
            <a:pPr lvl="1"/>
            <a:r>
              <a:rPr lang="en-US" altLang="en-US" sz="1800" dirty="0">
                <a:cs typeface="Times New Roman" pitchFamily="18" charset="0"/>
              </a:rPr>
              <a:t>Analogous to </a:t>
            </a:r>
            <a:r>
              <a:rPr lang="en-US" altLang="en-US" sz="1800" b="1" dirty="0">
                <a:cs typeface="Times New Roman" pitchFamily="18" charset="0"/>
              </a:rPr>
              <a:t>mesh networking</a:t>
            </a:r>
          </a:p>
          <a:p>
            <a:pPr lvl="1"/>
            <a:endParaRPr lang="en-US" altLang="en-US" sz="1650" b="1" dirty="0">
              <a:cs typeface="Times New Roman" pitchFamily="18" charset="0"/>
            </a:endParaRPr>
          </a:p>
          <a:p>
            <a:endParaRPr lang="en-US" altLang="en-US" sz="1650" dirty="0"/>
          </a:p>
        </p:txBody>
      </p:sp>
      <p:pic>
        <p:nvPicPr>
          <p:cNvPr id="50180" name="Picture 5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76762" y="499268"/>
            <a:ext cx="118041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3288592"/>
            <a:ext cx="5143500" cy="2752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41279" y="1314454"/>
            <a:ext cx="165138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95678" y="2637955"/>
            <a:ext cx="2000250" cy="64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414096" y="6096000"/>
            <a:ext cx="4572000" cy="623239"/>
          </a:xfrm>
          <a:prstGeom prst="rect">
            <a:avLst/>
          </a:prstGeom>
          <a:solidFill>
            <a:srgbClr val="FFFFAF"/>
          </a:solidFill>
        </p:spPr>
        <p:txBody>
          <a:bodyPr wrap="square" lIns="68572" tIns="34286" rIns="68572" bIns="34286">
            <a:spAutoFit/>
          </a:bodyPr>
          <a:lstStyle/>
          <a:p>
            <a:r>
              <a:rPr lang="en-US" dirty="0"/>
              <a:t>https://youtu.be/QXV_HgGO--g?si=-YOB-22gOHflQv2B</a:t>
            </a:r>
          </a:p>
        </p:txBody>
      </p:sp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169783"/>
            <a:ext cx="640080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b="1" dirty="0" err="1">
                <a:solidFill>
                  <a:srgbClr val="000000"/>
                </a:solidFill>
                <a:ea typeface="Calibri"/>
                <a:cs typeface="Calibri"/>
              </a:rPr>
              <a:t>Zigbee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1343025" y="1620386"/>
            <a:ext cx="6457950" cy="3906189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IEEE specification </a:t>
            </a:r>
            <a:r>
              <a:rPr lang="en-US" b="1" dirty="0">
                <a:solidFill>
                  <a:srgbClr val="3D0FB1"/>
                </a:solidFill>
                <a:latin typeface="+mn-lt"/>
              </a:rPr>
              <a:t>802.15.4</a:t>
            </a:r>
            <a:r>
              <a:rPr lang="en-US" dirty="0">
                <a:latin typeface="+mn-lt"/>
              </a:rPr>
              <a:t> associated with Zigbee, but it should be </a:t>
            </a:r>
            <a:r>
              <a:rPr lang="en-US" b="1" dirty="0">
                <a:latin typeface="+mn-lt"/>
              </a:rPr>
              <a:t>seen as a separate entity.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endParaRPr lang="en-US" b="1" dirty="0">
              <a:latin typeface="+mn-lt"/>
            </a:endParaRP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b="1" dirty="0">
                <a:latin typeface="+mn-lt"/>
              </a:rPr>
              <a:t>Low data rate </a:t>
            </a:r>
            <a:r>
              <a:rPr lang="en-US" b="1" dirty="0">
                <a:solidFill>
                  <a:srgbClr val="960000"/>
                </a:solidFill>
                <a:latin typeface="+mn-lt"/>
              </a:rPr>
              <a:t>WPAN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which describes the </a:t>
            </a:r>
            <a:r>
              <a:rPr lang="en-US" dirty="0">
                <a:solidFill>
                  <a:srgbClr val="960000"/>
                </a:solidFill>
                <a:latin typeface="+mn-lt"/>
              </a:rPr>
              <a:t>physical and data link layers that typically address </a:t>
            </a:r>
            <a:r>
              <a:rPr lang="en-US" b="1" dirty="0">
                <a:solidFill>
                  <a:srgbClr val="0000FF"/>
                </a:solidFill>
                <a:latin typeface="+mn-lt"/>
              </a:rPr>
              <a:t>remote monitoring and control applications</a:t>
            </a:r>
            <a:r>
              <a:rPr lang="en-US" dirty="0">
                <a:solidFill>
                  <a:srgbClr val="960000"/>
                </a:solidFill>
                <a:latin typeface="+mn-lt"/>
              </a:rPr>
              <a:t>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endParaRPr lang="en-US" dirty="0">
              <a:solidFill>
                <a:srgbClr val="960000"/>
              </a:solidFill>
              <a:latin typeface="+mn-lt"/>
            </a:endParaRP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An association of committed companies, the </a:t>
            </a:r>
            <a:r>
              <a:rPr lang="en-US" b="1" dirty="0">
                <a:latin typeface="+mn-lt"/>
              </a:rPr>
              <a:t>Zigbee Alliance</a:t>
            </a:r>
            <a:r>
              <a:rPr lang="en-US" dirty="0">
                <a:latin typeface="+mn-lt"/>
              </a:rPr>
              <a:t>, has defined the </a:t>
            </a:r>
            <a:r>
              <a:rPr lang="en-US" b="1" dirty="0">
                <a:latin typeface="+mn-lt"/>
              </a:rPr>
              <a:t>network, security, and application layers</a:t>
            </a:r>
            <a:r>
              <a:rPr lang="en-US" dirty="0">
                <a:latin typeface="+mn-lt"/>
              </a:rPr>
              <a:t> above the 802.15.4 physical and medium access control (MAC) layers, and deals with </a:t>
            </a:r>
            <a:r>
              <a:rPr lang="en-US" b="1" dirty="0">
                <a:latin typeface="+mn-lt"/>
              </a:rPr>
              <a:t>interoperability certification and testing</a:t>
            </a:r>
          </a:p>
        </p:txBody>
      </p:sp>
      <p:pic>
        <p:nvPicPr>
          <p:cNvPr id="7" name="Picture 5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6600" y="43180"/>
            <a:ext cx="1428750" cy="553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30979-1823-4686-E8EA-1E4191A2A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1" y="1371600"/>
            <a:ext cx="7086600" cy="4539622"/>
          </a:xfrm>
        </p:spPr>
        <p:txBody>
          <a:bodyPr/>
          <a:lstStyle/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Distinguishing features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are: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Low data rates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—raw rates between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20 and 250 kbps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Low power consumption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—several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months up to two years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on standard primary batteries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Network topology appropriate for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multisensor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monitoring and control applications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Low complexity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for low cost and ease of use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Very high reliability and security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3823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Google Shape;144;p8"/>
          <p:cNvSpPr txBox="1">
            <a:spLocks noChangeArrowheads="1"/>
          </p:cNvSpPr>
          <p:nvPr/>
        </p:nvSpPr>
        <p:spPr bwMode="auto">
          <a:xfrm>
            <a:off x="1485900" y="1143000"/>
            <a:ext cx="61722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1" tIns="34271" rIns="68561" bIns="34271" anchor="ctr"/>
          <a:lstStyle/>
          <a:p>
            <a:pPr algn="ctr">
              <a:buClr>
                <a:srgbClr val="000000"/>
              </a:buClr>
              <a:buSzPts val="4400"/>
            </a:pPr>
            <a:r>
              <a:rPr lang="en-US" altLang="en-US" sz="2700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Typical Frequencies</a:t>
            </a:r>
          </a:p>
        </p:txBody>
      </p:sp>
      <p:sp>
        <p:nvSpPr>
          <p:cNvPr id="14339" name="Google Shape;145;p8"/>
          <p:cNvSpPr txBox="1">
            <a:spLocks noChangeArrowheads="1"/>
          </p:cNvSpPr>
          <p:nvPr/>
        </p:nvSpPr>
        <p:spPr bwMode="auto">
          <a:xfrm>
            <a:off x="1771650" y="2228850"/>
            <a:ext cx="60007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1" tIns="34271" rIns="68561" bIns="34271"/>
          <a:lstStyle/>
          <a:p>
            <a:pPr marL="257138" indent="-257138">
              <a:buClr>
                <a:srgbClr val="000000"/>
              </a:buClr>
              <a:buSzPts val="3200"/>
              <a:buFont typeface="Arial" pitchFamily="34" charset="0"/>
              <a:buChar char="•"/>
            </a:pPr>
            <a:r>
              <a:rPr lang="en-US" altLang="en-US" dirty="0">
                <a:latin typeface="+mn-lt"/>
                <a:cs typeface="Times New Roman" pitchFamily="18" charset="0"/>
              </a:rPr>
              <a:t>FM Radio	 ~ 88 MHz</a:t>
            </a:r>
          </a:p>
          <a:p>
            <a:pPr marL="257138" indent="-257138">
              <a:spcBef>
                <a:spcPts val="479"/>
              </a:spcBef>
              <a:buClr>
                <a:srgbClr val="000000"/>
              </a:buClr>
              <a:buSzPts val="3200"/>
              <a:buFont typeface="Arial" pitchFamily="34" charset="0"/>
              <a:buChar char="•"/>
            </a:pPr>
            <a:r>
              <a:rPr lang="en-US" altLang="en-US" dirty="0">
                <a:latin typeface="+mn-lt"/>
                <a:cs typeface="Times New Roman" pitchFamily="18" charset="0"/>
              </a:rPr>
              <a:t>TV Broadcast    ~ 200 MHz</a:t>
            </a:r>
          </a:p>
          <a:p>
            <a:pPr marL="257138" indent="-257138">
              <a:spcBef>
                <a:spcPts val="479"/>
              </a:spcBef>
              <a:buClr>
                <a:srgbClr val="000000"/>
              </a:buClr>
              <a:buSzPts val="3200"/>
              <a:buFont typeface="Arial" pitchFamily="34" charset="0"/>
              <a:buChar char="•"/>
            </a:pPr>
            <a:r>
              <a:rPr lang="en-US" altLang="en-US" dirty="0">
                <a:latin typeface="+mn-lt"/>
                <a:cs typeface="Times New Roman" pitchFamily="18" charset="0"/>
              </a:rPr>
              <a:t>GSM Phones    ~ 900 MHz</a:t>
            </a:r>
          </a:p>
          <a:p>
            <a:pPr marL="257138" indent="-257138">
              <a:spcBef>
                <a:spcPts val="479"/>
              </a:spcBef>
              <a:buClr>
                <a:srgbClr val="000000"/>
              </a:buClr>
              <a:buSzPts val="3200"/>
              <a:buFont typeface="Arial" pitchFamily="34" charset="0"/>
              <a:buChar char="•"/>
            </a:pPr>
            <a:r>
              <a:rPr lang="en-US" altLang="en-US" dirty="0">
                <a:latin typeface="+mn-lt"/>
                <a:cs typeface="Times New Roman" pitchFamily="18" charset="0"/>
              </a:rPr>
              <a:t>GPS	~ 1.2 GHz</a:t>
            </a:r>
          </a:p>
          <a:p>
            <a:pPr marL="257138" indent="-257138">
              <a:spcBef>
                <a:spcPts val="479"/>
              </a:spcBef>
              <a:buClr>
                <a:srgbClr val="000000"/>
              </a:buClr>
              <a:buSzPts val="3200"/>
              <a:buFont typeface="Arial" pitchFamily="34" charset="0"/>
              <a:buChar char="•"/>
            </a:pPr>
            <a:r>
              <a:rPr lang="en-US" altLang="en-US" dirty="0">
                <a:solidFill>
                  <a:srgbClr val="B911A5"/>
                </a:solidFill>
                <a:latin typeface="+mn-lt"/>
                <a:cs typeface="Times New Roman" pitchFamily="18" charset="0"/>
              </a:rPr>
              <a:t>Bluetooth	~ 2.4 GHz</a:t>
            </a:r>
          </a:p>
          <a:p>
            <a:pPr marL="257138" indent="-257138">
              <a:spcBef>
                <a:spcPts val="479"/>
              </a:spcBef>
              <a:buClr>
                <a:srgbClr val="000000"/>
              </a:buClr>
              <a:buSzPts val="3200"/>
              <a:buFont typeface="Arial" pitchFamily="34" charset="0"/>
              <a:buChar char="•"/>
            </a:pPr>
            <a:r>
              <a:rPr lang="en-US" altLang="en-US" dirty="0" err="1">
                <a:solidFill>
                  <a:srgbClr val="B911A5"/>
                </a:solidFill>
                <a:latin typeface="+mn-lt"/>
                <a:cs typeface="Times New Roman" pitchFamily="18" charset="0"/>
              </a:rPr>
              <a:t>WiFi</a:t>
            </a:r>
            <a:r>
              <a:rPr lang="en-US" altLang="en-US" dirty="0">
                <a:solidFill>
                  <a:srgbClr val="B911A5"/>
                </a:solidFill>
                <a:latin typeface="+mn-lt"/>
                <a:cs typeface="Times New Roman" pitchFamily="18" charset="0"/>
              </a:rPr>
              <a:t>	          ~ 2.4 GHz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1600" y="455670"/>
            <a:ext cx="640080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dirty="0" err="1">
                <a:solidFill>
                  <a:srgbClr val="000000"/>
                </a:solidFill>
                <a:ea typeface="Calibri"/>
                <a:cs typeface="Calibri"/>
              </a:rPr>
              <a:t>Zigbee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762000" y="1657355"/>
            <a:ext cx="2895600" cy="3983134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500" b="1" dirty="0">
                <a:solidFill>
                  <a:srgbClr val="0000FF"/>
                </a:solidFill>
                <a:latin typeface="+mn-lt"/>
              </a:rPr>
              <a:t>Applications:</a:t>
            </a:r>
          </a:p>
          <a:p>
            <a:pPr lvl="1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consumer electronics</a:t>
            </a:r>
          </a:p>
          <a:p>
            <a:pPr lvl="1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b="1" dirty="0">
                <a:latin typeface="+mn-lt"/>
              </a:rPr>
              <a:t>Home and building automation </a:t>
            </a:r>
          </a:p>
          <a:p>
            <a:pPr lvl="1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b="1" dirty="0">
                <a:latin typeface="+mn-lt"/>
              </a:rPr>
              <a:t>S</a:t>
            </a:r>
            <a:r>
              <a:rPr lang="en-US" sz="1600" dirty="0">
                <a:latin typeface="+mn-lt"/>
              </a:rPr>
              <a:t>ecurity systems</a:t>
            </a:r>
          </a:p>
          <a:p>
            <a:pPr lvl="1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Industrial controls</a:t>
            </a:r>
          </a:p>
          <a:p>
            <a:pPr lvl="1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 PC peripherals</a:t>
            </a:r>
          </a:p>
          <a:p>
            <a:pPr lvl="1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Medical and Industrial sensor applications</a:t>
            </a:r>
          </a:p>
          <a:p>
            <a:pPr lvl="1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Toys and games</a:t>
            </a:r>
          </a:p>
          <a:p>
            <a:pPr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endParaRPr lang="en-US" sz="1500" dirty="0">
              <a:latin typeface="+mn-lt"/>
            </a:endParaRPr>
          </a:p>
        </p:txBody>
      </p:sp>
      <p:pic>
        <p:nvPicPr>
          <p:cNvPr id="7" name="Picture 5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47819" y="455771"/>
            <a:ext cx="1371600" cy="53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/>
          <a:srcRect l="20869" t="27551" r="8174" b="14629"/>
          <a:stretch>
            <a:fillRect/>
          </a:stretch>
        </p:blipFill>
        <p:spPr bwMode="auto">
          <a:xfrm>
            <a:off x="4144300" y="1888714"/>
            <a:ext cx="4495594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628900" y="5659505"/>
            <a:ext cx="4457700" cy="17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2" tIns="34286" rIns="68572" bIns="34286" anchor="ctr">
            <a:spAutoFit/>
          </a:bodyPr>
          <a:lstStyle/>
          <a:p>
            <a:pPr eaLnBrk="1" hangingPunct="1"/>
            <a:r>
              <a:rPr lang="en-US" altLang="en-US" sz="675" dirty="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Source: http://www.zigbee.org/imwp/idms/popups/pop_download.asp?ContentID=7092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1" y="685800"/>
            <a:ext cx="692963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351545"/>
            <a:ext cx="1143000" cy="442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238259"/>
            <a:ext cx="457200" cy="447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2016" y="366464"/>
            <a:ext cx="674370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dirty="0" err="1">
                <a:solidFill>
                  <a:srgbClr val="000000"/>
                </a:solidFill>
                <a:ea typeface="Calibri"/>
                <a:cs typeface="Calibri"/>
              </a:rPr>
              <a:t>Zigbee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 Architecture</a:t>
            </a: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pic>
        <p:nvPicPr>
          <p:cNvPr id="6" name="Picture 5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83078" y="275873"/>
            <a:ext cx="1660922" cy="643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E230A-216A-468D-ABF4-D3E9952ADE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0203" y="1143000"/>
            <a:ext cx="5566615" cy="477778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0766" y="499037"/>
            <a:ext cx="674370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dirty="0" err="1">
                <a:solidFill>
                  <a:srgbClr val="000000"/>
                </a:solidFill>
                <a:ea typeface="Calibri"/>
                <a:cs typeface="Calibri"/>
              </a:rPr>
              <a:t>Zigbee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 Architecture</a:t>
            </a: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1600200" y="1030285"/>
            <a:ext cx="7162800" cy="4993667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Similar to that of other IEEE standards, Wi-Fi and Bluetooth</a:t>
            </a:r>
          </a:p>
          <a:p>
            <a:pPr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On the bottom are the physical layers, showing </a:t>
            </a:r>
            <a:r>
              <a:rPr lang="en-US" b="1" dirty="0">
                <a:latin typeface="+mj-lt"/>
              </a:rPr>
              <a:t>two alternative options </a:t>
            </a:r>
            <a:r>
              <a:rPr lang="en-US" dirty="0">
                <a:latin typeface="+mj-lt"/>
              </a:rPr>
              <a:t>for the </a:t>
            </a:r>
            <a:r>
              <a:rPr lang="en-US" b="1" dirty="0">
                <a:solidFill>
                  <a:srgbClr val="0000FF"/>
                </a:solidFill>
                <a:latin typeface="+mj-lt"/>
              </a:rPr>
              <a:t>RF transceiver functions </a:t>
            </a:r>
            <a:r>
              <a:rPr lang="en-US" dirty="0">
                <a:latin typeface="+mj-lt"/>
              </a:rPr>
              <a:t>of the specification.</a:t>
            </a:r>
          </a:p>
          <a:p>
            <a:pPr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 Both of these options are </a:t>
            </a:r>
            <a:r>
              <a:rPr lang="en-US" b="1" dirty="0">
                <a:latin typeface="+mj-lt"/>
              </a:rPr>
              <a:t>not expected to exist in a single device</a:t>
            </a:r>
            <a:r>
              <a:rPr lang="en-US" dirty="0">
                <a:latin typeface="+mj-lt"/>
              </a:rPr>
              <a:t>, and indeed their transmission </a:t>
            </a:r>
            <a:r>
              <a:rPr lang="en-US" b="1" dirty="0">
                <a:solidFill>
                  <a:srgbClr val="0000FF"/>
                </a:solidFill>
                <a:latin typeface="+mj-lt"/>
              </a:rPr>
              <a:t>characteristics—frequencies, data rates, modulation system—are quite different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. </a:t>
            </a:r>
          </a:p>
          <a:p>
            <a:pPr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b="1" dirty="0">
                <a:latin typeface="+mj-lt"/>
              </a:rPr>
              <a:t>Embedded firmware and software layers </a:t>
            </a:r>
            <a:r>
              <a:rPr lang="en-US" dirty="0">
                <a:latin typeface="+mj-lt"/>
              </a:rPr>
              <a:t>above them will be essentially </a:t>
            </a:r>
            <a:r>
              <a:rPr lang="en-US" b="1" dirty="0">
                <a:latin typeface="+mj-lt"/>
              </a:rPr>
              <a:t>the same </a:t>
            </a:r>
            <a:r>
              <a:rPr lang="en-US" dirty="0">
                <a:latin typeface="+mj-lt"/>
              </a:rPr>
              <a:t>no matter what physical layer is applied.  </a:t>
            </a:r>
          </a:p>
          <a:p>
            <a:pPr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 Just above </a:t>
            </a:r>
            <a:r>
              <a:rPr lang="en-US" b="1" dirty="0">
                <a:latin typeface="+mj-lt"/>
              </a:rPr>
              <a:t>the physical layers (PHY) </a:t>
            </a:r>
            <a:r>
              <a:rPr lang="en-US" dirty="0">
                <a:latin typeface="+mj-lt"/>
              </a:rPr>
              <a:t>is the </a:t>
            </a:r>
            <a:r>
              <a:rPr lang="en-US" b="1" dirty="0">
                <a:latin typeface="+mj-lt"/>
              </a:rPr>
              <a:t>MAC layer </a:t>
            </a:r>
            <a:r>
              <a:rPr lang="en-US" dirty="0">
                <a:latin typeface="+mj-lt"/>
              </a:rPr>
              <a:t>which is responsible for 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management of the physical layer and delivering data to and from the applications through the layer above it. </a:t>
            </a:r>
          </a:p>
          <a:p>
            <a:pPr lvl="1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MAC layer functions </a:t>
            </a:r>
            <a:r>
              <a:rPr lang="en-US" dirty="0">
                <a:latin typeface="+mj-lt"/>
                <a:sym typeface="Wingdings" pitchFamily="2" charset="2"/>
              </a:rPr>
              <a:t></a:t>
            </a:r>
            <a:r>
              <a:rPr lang="en-US" b="1" dirty="0">
                <a:latin typeface="+mj-lt"/>
              </a:rPr>
              <a:t>channel access, keeping track of slot times, and message delivery acknowledgement. </a:t>
            </a:r>
          </a:p>
          <a:p>
            <a:pPr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b="1" dirty="0">
                <a:latin typeface="+mj-lt"/>
              </a:rPr>
              <a:t>The higher layers are not part of IEEE 802.15.4.</a:t>
            </a:r>
          </a:p>
        </p:txBody>
      </p:sp>
      <p:pic>
        <p:nvPicPr>
          <p:cNvPr id="7" name="Picture 5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05716" y="406533"/>
            <a:ext cx="1371600" cy="53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01047" y="504503"/>
            <a:ext cx="674370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dirty="0" err="1">
                <a:solidFill>
                  <a:srgbClr val="000000"/>
                </a:solidFill>
                <a:ea typeface="Calibri"/>
                <a:cs typeface="Calibri"/>
              </a:rPr>
              <a:t>Zigbee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 Architecture</a:t>
            </a: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1295400" y="1651256"/>
            <a:ext cx="7239000" cy="5116777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600" b="1" dirty="0">
                <a:latin typeface="+mn-lt"/>
              </a:rPr>
              <a:t>Functions of the </a:t>
            </a:r>
            <a:r>
              <a:rPr lang="en-US" sz="1600" b="1" dirty="0">
                <a:solidFill>
                  <a:srgbClr val="0000FF"/>
                </a:solidFill>
                <a:latin typeface="+mn-lt"/>
              </a:rPr>
              <a:t>network layer </a:t>
            </a:r>
            <a:r>
              <a:rPr lang="en-US" sz="1600" dirty="0">
                <a:latin typeface="+mn-lt"/>
                <a:sym typeface="Wingdings" pitchFamily="2" charset="2"/>
              </a:rPr>
              <a:t></a:t>
            </a:r>
            <a:r>
              <a:rPr lang="en-US" sz="1600" dirty="0">
                <a:solidFill>
                  <a:srgbClr val="0000FF"/>
                </a:solidFill>
                <a:latin typeface="+mn-lt"/>
              </a:rPr>
              <a:t>forming a network, managing association with the network and disassociation from it, and routing.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endParaRPr lang="en-US" sz="1600" dirty="0">
              <a:solidFill>
                <a:srgbClr val="0000FF"/>
              </a:solidFill>
              <a:latin typeface="+mn-lt"/>
            </a:endParaRP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 Its </a:t>
            </a:r>
            <a:r>
              <a:rPr lang="en-US" sz="1600" b="1" dirty="0">
                <a:latin typeface="+mn-lt"/>
              </a:rPr>
              <a:t>functions and the application services </a:t>
            </a:r>
            <a:r>
              <a:rPr lang="en-US" sz="1600" dirty="0">
                <a:latin typeface="+mn-lt"/>
              </a:rPr>
              <a:t>above it are </a:t>
            </a:r>
            <a:r>
              <a:rPr lang="en-US" sz="1600" b="1" dirty="0">
                <a:latin typeface="+mn-lt"/>
              </a:rPr>
              <a:t>defined by the Zigbee Alliance.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</a:pPr>
            <a:r>
              <a:rPr lang="en-US" sz="1600" b="1" dirty="0">
                <a:latin typeface="+mn-lt"/>
              </a:rPr>
              <a:t>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latin typeface="+mn-lt"/>
              </a:rPr>
              <a:t>Application software is not a part of the IEEE 802.15.4 specification</a:t>
            </a:r>
            <a:r>
              <a:rPr lang="en-US" sz="1600" b="1" dirty="0">
                <a:latin typeface="+mn-lt"/>
              </a:rPr>
              <a:t>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600" b="1" dirty="0" err="1">
                <a:solidFill>
                  <a:srgbClr val="0000FF"/>
                </a:solidFill>
                <a:latin typeface="+mn-lt"/>
              </a:rPr>
              <a:t>Zigbee</a:t>
            </a:r>
            <a:r>
              <a:rPr lang="en-US" sz="1600" b="1" dirty="0">
                <a:solidFill>
                  <a:srgbClr val="0000FF"/>
                </a:solidFill>
                <a:latin typeface="+mn-lt"/>
              </a:rPr>
              <a:t> Alliance </a:t>
            </a:r>
            <a:r>
              <a:rPr lang="en-US" sz="1600" dirty="0">
                <a:latin typeface="+mn-lt"/>
              </a:rPr>
              <a:t>prepares </a:t>
            </a:r>
            <a:r>
              <a:rPr lang="en-US" sz="1600" b="1" dirty="0">
                <a:latin typeface="+mn-lt"/>
              </a:rPr>
              <a:t>profiles, or programming guidelines </a:t>
            </a:r>
            <a:r>
              <a:rPr lang="en-US" sz="1600" dirty="0">
                <a:latin typeface="+mn-lt"/>
              </a:rPr>
              <a:t>and </a:t>
            </a:r>
            <a:r>
              <a:rPr lang="en-US" sz="1600" b="1" dirty="0">
                <a:latin typeface="+mn-lt"/>
              </a:rPr>
              <a:t>requirements for various functional classes </a:t>
            </a:r>
            <a:r>
              <a:rPr lang="en-US" sz="1600" dirty="0">
                <a:latin typeface="+mn-lt"/>
              </a:rPr>
              <a:t>in order to assure product </a:t>
            </a:r>
            <a:r>
              <a:rPr lang="en-US" sz="1600" b="1" dirty="0">
                <a:latin typeface="+mn-lt"/>
              </a:rPr>
              <a:t>interoperability and vendor independence</a:t>
            </a:r>
            <a:r>
              <a:rPr lang="en-US" sz="1600" dirty="0">
                <a:latin typeface="+mn-lt"/>
              </a:rPr>
              <a:t>.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Wingdings" pitchFamily="2" charset="2"/>
              <a:buChar char="ü"/>
            </a:pPr>
            <a:r>
              <a:rPr lang="en-US" sz="1600" dirty="0">
                <a:latin typeface="+mn-lt"/>
              </a:rPr>
              <a:t>These profiles define </a:t>
            </a:r>
            <a:r>
              <a:rPr lang="en-US" sz="1600" dirty="0">
                <a:solidFill>
                  <a:srgbClr val="0000FF"/>
                </a:solidFill>
                <a:latin typeface="+mn-lt"/>
              </a:rPr>
              <a:t>network formation, security, and application requirements</a:t>
            </a:r>
            <a:r>
              <a:rPr lang="en-US" sz="1600" dirty="0">
                <a:latin typeface="+mn-lt"/>
              </a:rPr>
              <a:t> while keeping in mind the </a:t>
            </a:r>
            <a:r>
              <a:rPr lang="en-US" sz="1600" b="1" dirty="0">
                <a:latin typeface="+mn-lt"/>
              </a:rPr>
              <a:t>basic </a:t>
            </a:r>
            <a:r>
              <a:rPr lang="en-US" sz="1600" b="1" dirty="0" err="1">
                <a:latin typeface="+mn-lt"/>
              </a:rPr>
              <a:t>Zigbee</a:t>
            </a:r>
            <a:r>
              <a:rPr lang="en-US" sz="1600" b="1" dirty="0">
                <a:latin typeface="+mn-lt"/>
              </a:rPr>
              <a:t> features </a:t>
            </a:r>
            <a:r>
              <a:rPr lang="en-US" sz="1600" dirty="0">
                <a:latin typeface="+mn-lt"/>
              </a:rPr>
              <a:t>of </a:t>
            </a:r>
            <a:r>
              <a:rPr lang="en-US" sz="1600" b="1" dirty="0">
                <a:solidFill>
                  <a:srgbClr val="B911A5"/>
                </a:solidFill>
                <a:latin typeface="+mn-lt"/>
              </a:rPr>
              <a:t>low power and high reliability.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</a:pPr>
            <a:endParaRPr lang="en-US" sz="1500" dirty="0">
              <a:latin typeface="+mn-lt"/>
            </a:endParaRPr>
          </a:p>
          <a:p>
            <a:pPr algn="just">
              <a:spcBef>
                <a:spcPts val="450"/>
              </a:spcBef>
              <a:spcAft>
                <a:spcPts val="450"/>
              </a:spcAft>
            </a:pPr>
            <a:endParaRPr lang="en-US" sz="1500" dirty="0">
              <a:latin typeface="+mn-lt"/>
            </a:endParaRPr>
          </a:p>
          <a:p>
            <a:pPr algn="just">
              <a:spcBef>
                <a:spcPts val="450"/>
              </a:spcBef>
              <a:spcAft>
                <a:spcPts val="450"/>
              </a:spcAft>
            </a:pPr>
            <a:endParaRPr lang="en-US" sz="1500" dirty="0">
              <a:latin typeface="+mn-lt"/>
            </a:endParaRPr>
          </a:p>
        </p:txBody>
      </p:sp>
      <p:pic>
        <p:nvPicPr>
          <p:cNvPr id="7" name="Picture 5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7708" y="449837"/>
            <a:ext cx="1314450" cy="50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6932" y="488297"/>
            <a:ext cx="674370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dirty="0" err="1">
                <a:solidFill>
                  <a:srgbClr val="000000"/>
                </a:solidFill>
                <a:ea typeface="Calibri"/>
                <a:cs typeface="Calibri"/>
              </a:rPr>
              <a:t>Zigbee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 Frame structure</a:t>
            </a: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762000" y="1066800"/>
            <a:ext cx="8026502" cy="5332221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Purpose of the </a:t>
            </a:r>
            <a:r>
              <a:rPr lang="en-US" b="1" dirty="0">
                <a:latin typeface="+mj-lt"/>
              </a:rPr>
              <a:t>preamble</a:t>
            </a:r>
            <a:r>
              <a:rPr lang="en-US" dirty="0">
                <a:latin typeface="+mj-lt"/>
              </a:rPr>
              <a:t> </a:t>
            </a:r>
            <a:r>
              <a:rPr lang="en-US" dirty="0">
                <a:latin typeface="+mj-lt"/>
                <a:sym typeface="Wingdings" pitchFamily="2" charset="2"/>
              </a:rPr>
              <a:t></a:t>
            </a:r>
            <a:r>
              <a:rPr lang="en-US" dirty="0">
                <a:solidFill>
                  <a:srgbClr val="B911A5"/>
                </a:solidFill>
                <a:latin typeface="+mj-lt"/>
              </a:rPr>
              <a:t>permit acquisition of chip and symbol timing</a:t>
            </a:r>
            <a:r>
              <a:rPr lang="en-US" dirty="0">
                <a:latin typeface="+mj-lt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endParaRPr lang="en-US" dirty="0">
              <a:latin typeface="+mj-lt"/>
            </a:endParaRPr>
          </a:p>
          <a:p>
            <a:pPr algn="just">
              <a:buFont typeface="Arial" pitchFamily="34" charset="0"/>
              <a:buChar char="•"/>
            </a:pPr>
            <a:endParaRPr lang="en-US" dirty="0">
              <a:latin typeface="+mj-lt"/>
            </a:endParaRPr>
          </a:p>
          <a:p>
            <a:pPr algn="just">
              <a:buFont typeface="Arial" pitchFamily="34" charset="0"/>
              <a:buChar char="•"/>
            </a:pPr>
            <a:endParaRPr lang="en-US" dirty="0">
              <a:latin typeface="+mj-lt"/>
            </a:endParaRPr>
          </a:p>
          <a:p>
            <a:pPr algn="just">
              <a:buFont typeface="Arial" pitchFamily="34" charset="0"/>
              <a:buChar char="•"/>
            </a:pPr>
            <a:endParaRPr lang="en-US" dirty="0">
              <a:latin typeface="+mj-lt"/>
            </a:endParaRPr>
          </a:p>
          <a:p>
            <a:pPr algn="just">
              <a:buFont typeface="Arial" pitchFamily="34" charset="0"/>
              <a:buChar char="•"/>
            </a:pPr>
            <a:endParaRPr lang="en-US" dirty="0">
              <a:latin typeface="+mj-lt"/>
            </a:endParaRPr>
          </a:p>
          <a:p>
            <a:pPr algn="just">
              <a:buFont typeface="Arial" pitchFamily="34" charset="0"/>
              <a:buChar char="•"/>
            </a:pPr>
            <a:endParaRPr lang="en-US" dirty="0">
              <a:latin typeface="+mj-lt"/>
            </a:endParaRPr>
          </a:p>
          <a:p>
            <a:pPr algn="just">
              <a:buFont typeface="Arial" pitchFamily="34" charset="0"/>
              <a:buChar char="•"/>
            </a:pPr>
            <a:endParaRPr lang="en-US" dirty="0">
              <a:latin typeface="+mj-lt"/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PHY header, PHR, which is signaled by a delimiter byte </a:t>
            </a:r>
            <a:r>
              <a:rPr lang="en-US" b="1" dirty="0">
                <a:latin typeface="+mj-lt"/>
              </a:rPr>
              <a:t>SFD (Start-of-frame </a:t>
            </a:r>
            <a:r>
              <a:rPr lang="en-US" b="1" dirty="0" err="1">
                <a:latin typeface="+mj-lt"/>
              </a:rPr>
              <a:t>deliminator</a:t>
            </a:r>
            <a:r>
              <a:rPr lang="en-US" b="1" dirty="0">
                <a:latin typeface="+mj-lt"/>
              </a:rPr>
              <a:t>), </a:t>
            </a:r>
            <a:r>
              <a:rPr lang="en-US" dirty="0">
                <a:latin typeface="+mj-lt"/>
              </a:rPr>
              <a:t>notifies the baseband software in the receiver of the 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length of the subsequent data.</a:t>
            </a:r>
          </a:p>
          <a:p>
            <a:pPr algn="just">
              <a:buFont typeface="Arial" pitchFamily="34" charset="0"/>
              <a:buChar char="•"/>
            </a:pPr>
            <a:endParaRPr lang="en-US" dirty="0">
              <a:solidFill>
                <a:srgbClr val="0000FF"/>
              </a:solidFill>
              <a:latin typeface="+mj-lt"/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PSDU (PHY service data unit) </a:t>
            </a:r>
            <a:r>
              <a:rPr lang="en-US" dirty="0">
                <a:latin typeface="+mj-lt"/>
              </a:rPr>
              <a:t>is the </a:t>
            </a:r>
            <a:r>
              <a:rPr lang="en-US" dirty="0">
                <a:solidFill>
                  <a:srgbClr val="0033CC"/>
                </a:solidFill>
                <a:latin typeface="+mj-lt"/>
              </a:rPr>
              <a:t>message that has been passed down through the higher protocol layers.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Can have a maximum of </a:t>
            </a:r>
            <a:r>
              <a:rPr lang="en-US" b="1" dirty="0">
                <a:latin typeface="+mj-lt"/>
              </a:rPr>
              <a:t>127 bytes </a:t>
            </a:r>
            <a:r>
              <a:rPr lang="en-US" dirty="0">
                <a:latin typeface="+mj-lt"/>
              </a:rPr>
              <a:t>although </a:t>
            </a:r>
            <a:r>
              <a:rPr lang="en-US" b="1" dirty="0">
                <a:solidFill>
                  <a:srgbClr val="0033CC"/>
                </a:solidFill>
                <a:latin typeface="+mj-lt"/>
              </a:rPr>
              <a:t>monitoring  and control applications will typically be much shorter.</a:t>
            </a:r>
          </a:p>
          <a:p>
            <a:pPr algn="just"/>
            <a:endParaRPr lang="en-US" dirty="0">
              <a:latin typeface="+mj-lt"/>
            </a:endParaRPr>
          </a:p>
          <a:p>
            <a:pPr algn="just"/>
            <a:endParaRPr lang="en-US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3225" y="1577463"/>
            <a:ext cx="5291138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5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74052" y="348137"/>
            <a:ext cx="1314450" cy="50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688309" y="5898833"/>
            <a:ext cx="5829300" cy="900238"/>
          </a:xfrm>
          <a:prstGeom prst="rect">
            <a:avLst/>
          </a:prstGeom>
          <a:solidFill>
            <a:schemeClr val="tx1"/>
          </a:solidFill>
        </p:spPr>
        <p:txBody>
          <a:bodyPr wrap="square" lIns="68572" tIns="34286" rIns="68572" bIns="34286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Each of the new coded bits is called a </a:t>
            </a:r>
            <a:r>
              <a:rPr lang="en-US" dirty="0">
                <a:solidFill>
                  <a:srgbClr val="FFFF00"/>
                </a:solidFill>
              </a:rPr>
              <a:t>chip</a:t>
            </a:r>
            <a:r>
              <a:rPr lang="en-US" dirty="0">
                <a:solidFill>
                  <a:schemeClr val="bg1"/>
                </a:solidFill>
              </a:rPr>
              <a:t>. The complete group of chips representing a data bit is called a </a:t>
            </a:r>
            <a:r>
              <a:rPr lang="en-US" dirty="0">
                <a:solidFill>
                  <a:srgbClr val="FFFF00"/>
                </a:solidFill>
              </a:rPr>
              <a:t>symbol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4679" y="342906"/>
            <a:ext cx="674370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dirty="0" err="1">
                <a:solidFill>
                  <a:srgbClr val="000000"/>
                </a:solidFill>
                <a:ea typeface="Calibri"/>
                <a:cs typeface="Calibri"/>
              </a:rPr>
              <a:t>Zigbee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 Frame structure</a:t>
            </a: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838200" y="990600"/>
            <a:ext cx="8229600" cy="3906189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 Included in the </a:t>
            </a:r>
            <a:r>
              <a:rPr lang="en-US" b="1" dirty="0">
                <a:latin typeface="+mj-lt"/>
              </a:rPr>
              <a:t>PSDU </a:t>
            </a:r>
            <a:r>
              <a:rPr lang="en-US" dirty="0">
                <a:latin typeface="+mj-lt"/>
              </a:rPr>
              <a:t>are information on the </a:t>
            </a:r>
            <a:r>
              <a:rPr lang="en-US" b="1" dirty="0">
                <a:solidFill>
                  <a:srgbClr val="0000FF"/>
                </a:solidFill>
                <a:latin typeface="+mj-lt"/>
              </a:rPr>
              <a:t>format of the message frame, a sequence number, address information, the data payload itself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,</a:t>
            </a:r>
            <a:r>
              <a:rPr lang="en-US" dirty="0">
                <a:latin typeface="+mj-lt"/>
              </a:rPr>
              <a:t> and at the end</a:t>
            </a:r>
            <a:r>
              <a:rPr lang="en-US" b="1" dirty="0">
                <a:latin typeface="+mj-lt"/>
              </a:rPr>
              <a:t>, </a:t>
            </a:r>
            <a:r>
              <a:rPr lang="en-US" b="1" dirty="0">
                <a:solidFill>
                  <a:srgbClr val="960000"/>
                </a:solidFill>
                <a:latin typeface="+mj-lt"/>
              </a:rPr>
              <a:t>two bytes that serve </a:t>
            </a:r>
            <a:r>
              <a:rPr lang="en-US" dirty="0">
                <a:solidFill>
                  <a:srgbClr val="960000"/>
                </a:solidFill>
                <a:latin typeface="+mj-lt"/>
              </a:rPr>
              <a:t>as a </a:t>
            </a:r>
            <a:r>
              <a:rPr lang="en-US" b="1" dirty="0">
                <a:solidFill>
                  <a:srgbClr val="960000"/>
                </a:solidFill>
                <a:latin typeface="+mj-lt"/>
              </a:rPr>
              <a:t>frame check sequence</a:t>
            </a:r>
            <a:r>
              <a:rPr lang="en-US" dirty="0">
                <a:latin typeface="+mj-lt"/>
              </a:rPr>
              <a:t>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Reliability is assured</a:t>
            </a:r>
            <a:r>
              <a:rPr lang="en-US" dirty="0">
                <a:latin typeface="+mj-lt"/>
              </a:rPr>
              <a:t> since the receiver performs an independent calculation of this frame check sequence and compares it with the value received.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If any bits have been changed by </a:t>
            </a:r>
            <a:r>
              <a:rPr lang="en-US" b="1" dirty="0">
                <a:latin typeface="+mj-lt"/>
              </a:rPr>
              <a:t>interference or noise</a:t>
            </a:r>
            <a:r>
              <a:rPr lang="en-US" dirty="0">
                <a:latin typeface="+mj-lt"/>
              </a:rPr>
              <a:t>, the numbers will not match.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Only when a </a:t>
            </a:r>
            <a:r>
              <a:rPr lang="en-US" b="1" dirty="0">
                <a:latin typeface="+mj-lt"/>
              </a:rPr>
              <a:t>match occurs</a:t>
            </a:r>
            <a:r>
              <a:rPr lang="en-US" dirty="0">
                <a:latin typeface="+mj-lt"/>
              </a:rPr>
              <a:t>, the receiving side </a:t>
            </a:r>
            <a:r>
              <a:rPr lang="en-US" b="1" dirty="0">
                <a:latin typeface="+mj-lt"/>
              </a:rPr>
              <a:t>returns an acknowledgement </a:t>
            </a:r>
            <a:r>
              <a:rPr lang="en-US" dirty="0">
                <a:latin typeface="+mj-lt"/>
              </a:rPr>
              <a:t>to the originator of the message.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b="1" dirty="0">
                <a:latin typeface="+mj-lt"/>
              </a:rPr>
              <a:t>Lacking </a:t>
            </a:r>
            <a:r>
              <a:rPr lang="en-US" dirty="0">
                <a:latin typeface="+mj-lt"/>
              </a:rPr>
              <a:t>an acknowledgement, the </a:t>
            </a:r>
            <a:r>
              <a:rPr lang="en-US" b="1" dirty="0">
                <a:latin typeface="+mj-lt"/>
              </a:rPr>
              <a:t>transmission will be repeated </a:t>
            </a:r>
            <a:r>
              <a:rPr lang="en-US" dirty="0">
                <a:latin typeface="+mj-lt"/>
              </a:rPr>
              <a:t>until it is successfully received.</a:t>
            </a:r>
          </a:p>
        </p:txBody>
      </p:sp>
      <p:pic>
        <p:nvPicPr>
          <p:cNvPr id="7" name="Picture 5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85753" y="348137"/>
            <a:ext cx="1314450" cy="50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185CD-8464-AC6F-617F-C14678EB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In order to avoid two or more stations trying to transmit at the same time, a </a:t>
            </a:r>
            <a:r>
              <a:rPr lang="en-US" b="1" dirty="0">
                <a:solidFill>
                  <a:srgbClr val="0000FF"/>
                </a:solidFill>
                <a:latin typeface="+mj-lt"/>
              </a:rPr>
              <a:t>carrier sense multiple access with collision avoidance (CSMA-CA)</a:t>
            </a:r>
            <a:r>
              <a:rPr lang="en-US" dirty="0">
                <a:latin typeface="+mj-lt"/>
              </a:rPr>
              <a:t> routine is employed, </a:t>
            </a:r>
            <a:r>
              <a:rPr lang="en-US" b="1" dirty="0">
                <a:solidFill>
                  <a:srgbClr val="960000"/>
                </a:solidFill>
                <a:latin typeface="+mj-lt"/>
              </a:rPr>
              <a:t>similar to that used in Wi-Fi, IEEE 802.11.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 The 802.15.4 receiver monitors the channel and if it is idle it may initiate a transmission. If the channel is occupied, the terminal must wait a </a:t>
            </a:r>
            <a:r>
              <a:rPr lang="en-US" b="1" dirty="0">
                <a:latin typeface="+mj-lt"/>
              </a:rPr>
              <a:t>random back off period </a:t>
            </a:r>
            <a:r>
              <a:rPr lang="en-US" dirty="0">
                <a:latin typeface="+mj-lt"/>
              </a:rPr>
              <a:t>before it can again attempt access.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Acknowledgement messages are sent </a:t>
            </a:r>
            <a:r>
              <a:rPr lang="en-US" b="1" dirty="0">
                <a:latin typeface="+mj-lt"/>
              </a:rPr>
              <a:t>without using the </a:t>
            </a:r>
            <a:r>
              <a:rPr lang="en-US" b="1" dirty="0">
                <a:solidFill>
                  <a:srgbClr val="960000"/>
                </a:solidFill>
                <a:latin typeface="+mj-lt"/>
              </a:rPr>
              <a:t>collision avoidance mechanism</a:t>
            </a:r>
            <a:r>
              <a:rPr lang="en-US" dirty="0">
                <a:solidFill>
                  <a:srgbClr val="960000"/>
                </a:solidFill>
                <a:latin typeface="+mj-lt"/>
              </a:rPr>
              <a:t>.</a:t>
            </a:r>
          </a:p>
          <a:p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1629EA-C183-0FAA-F29F-730E31BB2AED}"/>
              </a:ext>
            </a:extLst>
          </p:cNvPr>
          <p:cNvSpPr/>
          <p:nvPr/>
        </p:nvSpPr>
        <p:spPr>
          <a:xfrm>
            <a:off x="1676400" y="600537"/>
            <a:ext cx="674370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dirty="0" err="1">
                <a:solidFill>
                  <a:srgbClr val="000000"/>
                </a:solidFill>
                <a:ea typeface="Calibri"/>
                <a:cs typeface="Calibri"/>
              </a:rPr>
              <a:t>Zigbee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 Frame structure</a:t>
            </a:r>
          </a:p>
        </p:txBody>
      </p:sp>
    </p:spTree>
    <p:extLst>
      <p:ext uri="{BB962C8B-B14F-4D97-AF65-F5344CB8AC3E}">
        <p14:creationId xmlns:p14="http://schemas.microsoft.com/office/powerpoint/2010/main" val="9764512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396709"/>
            <a:ext cx="674370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b="1" dirty="0" err="1">
                <a:solidFill>
                  <a:srgbClr val="000000"/>
                </a:solidFill>
                <a:ea typeface="Calibri"/>
                <a:cs typeface="Calibri"/>
              </a:rPr>
              <a:t>Zigbee</a:t>
            </a:r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 Applications</a:t>
            </a: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485775" y="760328"/>
            <a:ext cx="8353425" cy="5270666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 Promoters of </a:t>
            </a:r>
            <a:r>
              <a:rPr lang="en-US" dirty="0" err="1">
                <a:latin typeface="+mj-lt"/>
              </a:rPr>
              <a:t>Zigbee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aim </a:t>
            </a:r>
            <a:r>
              <a:rPr lang="en-US" dirty="0">
                <a:latin typeface="+mj-lt"/>
              </a:rPr>
              <a:t>to cover a very large market for those applications that require relatively </a:t>
            </a:r>
            <a:r>
              <a:rPr lang="en-US" b="1" dirty="0">
                <a:latin typeface="+mj-lt"/>
              </a:rPr>
              <a:t>low data rates.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b="1" dirty="0">
                <a:latin typeface="+mj-lt"/>
              </a:rPr>
              <a:t>Open specification and a recognized certification </a:t>
            </a:r>
            <a:r>
              <a:rPr lang="en-US" dirty="0">
                <a:latin typeface="+mj-lt"/>
              </a:rPr>
              <a:t>of conformity are an advantage in many situations.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</a:pPr>
            <a:r>
              <a:rPr lang="en-US" dirty="0" err="1">
                <a:latin typeface="+mj-lt"/>
              </a:rPr>
              <a:t>Eg</a:t>
            </a:r>
            <a:r>
              <a:rPr lang="en-US" dirty="0">
                <a:latin typeface="+mj-lt"/>
              </a:rPr>
              <a:t>. </a:t>
            </a:r>
            <a:r>
              <a:rPr lang="en-US" b="1" dirty="0">
                <a:latin typeface="+mj-lt"/>
              </a:rPr>
              <a:t>home burglar alarm system </a:t>
            </a:r>
          </a:p>
          <a:p>
            <a:pPr marL="285750" indent="-285750" algn="just"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Use of devices approved according to a recognized standard gives the consumer some security against obsolescence.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Although </a:t>
            </a:r>
            <a:r>
              <a:rPr lang="en-US" dirty="0" err="1">
                <a:latin typeface="+mj-lt"/>
              </a:rPr>
              <a:t>Zigbee</a:t>
            </a:r>
            <a:r>
              <a:rPr lang="en-US" dirty="0">
                <a:latin typeface="+mj-lt"/>
              </a:rPr>
              <a:t> claims to be </a:t>
            </a:r>
            <a:r>
              <a:rPr lang="en-US" b="1" dirty="0">
                <a:latin typeface="+mj-lt"/>
              </a:rPr>
              <a:t>appropriate for most control applications</a:t>
            </a:r>
            <a:r>
              <a:rPr lang="en-US" dirty="0">
                <a:latin typeface="+mj-lt"/>
              </a:rPr>
              <a:t>, its declared maximum range of some </a:t>
            </a:r>
            <a:r>
              <a:rPr lang="en-US" b="1" dirty="0">
                <a:solidFill>
                  <a:srgbClr val="0000FF"/>
                </a:solidFill>
                <a:latin typeface="+mj-lt"/>
              </a:rPr>
              <a:t>50–75m</a:t>
            </a:r>
            <a:r>
              <a:rPr lang="en-US" b="1" dirty="0">
                <a:latin typeface="+mj-lt"/>
              </a:rPr>
              <a:t> will fall short of the requirements </a:t>
            </a:r>
            <a:r>
              <a:rPr lang="en-US" dirty="0">
                <a:latin typeface="+mj-lt"/>
              </a:rPr>
              <a:t>of many systems.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Under the </a:t>
            </a:r>
            <a:r>
              <a:rPr lang="en-US" dirty="0">
                <a:solidFill>
                  <a:srgbClr val="960000"/>
                </a:solidFill>
                <a:latin typeface="+mj-lt"/>
              </a:rPr>
              <a:t>constraint of low power output for low power consumption, greater range means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reduced bandwidth and reduced data rate</a:t>
            </a:r>
            <a:r>
              <a:rPr lang="en-US" dirty="0">
                <a:latin typeface="+mj-lt"/>
              </a:rPr>
              <a:t>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In fact, a great many of the applications envisaged by </a:t>
            </a:r>
            <a:r>
              <a:rPr lang="en-US" dirty="0" err="1">
                <a:latin typeface="+mj-lt"/>
              </a:rPr>
              <a:t>Zigbee</a:t>
            </a:r>
            <a:r>
              <a:rPr lang="en-US" dirty="0">
                <a:latin typeface="+mj-lt"/>
              </a:rPr>
              <a:t> can get by very well with </a:t>
            </a:r>
            <a:r>
              <a:rPr lang="en-US" b="1" dirty="0">
                <a:latin typeface="+mj-lt"/>
              </a:rPr>
              <a:t>data rates of </a:t>
            </a:r>
            <a:r>
              <a:rPr lang="en-US" b="1" dirty="0">
                <a:solidFill>
                  <a:srgbClr val="0000FF"/>
                </a:solidFill>
                <a:latin typeface="+mj-lt"/>
              </a:rPr>
              <a:t>hundreds or a few thousand bits per second</a:t>
            </a:r>
            <a:r>
              <a:rPr lang="en-US" b="1" dirty="0">
                <a:latin typeface="+mj-lt"/>
              </a:rPr>
              <a:t>,</a:t>
            </a:r>
            <a:r>
              <a:rPr lang="en-US" dirty="0">
                <a:latin typeface="+mj-lt"/>
              </a:rPr>
              <a:t> and by </a:t>
            </a:r>
            <a:r>
              <a:rPr lang="en-US" dirty="0">
                <a:solidFill>
                  <a:srgbClr val="960000"/>
                </a:solidFill>
                <a:latin typeface="+mj-lt"/>
              </a:rPr>
              <a:t>matching receiver bandwidth to these rates for maximum sensitivity, </a:t>
            </a:r>
            <a:r>
              <a:rPr lang="en-US" b="1" dirty="0">
                <a:solidFill>
                  <a:srgbClr val="960000"/>
                </a:solidFill>
                <a:latin typeface="+mj-lt"/>
              </a:rPr>
              <a:t>ranges of hundreds of meters </a:t>
            </a:r>
            <a:r>
              <a:rPr lang="en-US" dirty="0">
                <a:latin typeface="+mj-lt"/>
              </a:rPr>
              <a:t>can be achieved.</a:t>
            </a:r>
          </a:p>
        </p:txBody>
      </p:sp>
      <p:pic>
        <p:nvPicPr>
          <p:cNvPr id="7" name="Picture 5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43775" y="379331"/>
            <a:ext cx="1314450" cy="50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" y="537919"/>
            <a:ext cx="674370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dirty="0" err="1">
                <a:solidFill>
                  <a:srgbClr val="000000"/>
                </a:solidFill>
                <a:ea typeface="Calibri"/>
                <a:cs typeface="Calibri"/>
              </a:rPr>
              <a:t>Zigbee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 Applications and conflicts</a:t>
            </a: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685799" y="1714501"/>
            <a:ext cx="7972425" cy="5373258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sz="1500" dirty="0">
                <a:latin typeface="+mj-lt"/>
              </a:rPr>
              <a:t>  </a:t>
            </a:r>
            <a:r>
              <a:rPr lang="en-US" dirty="0">
                <a:latin typeface="+mj-lt"/>
              </a:rPr>
              <a:t>One partial answer to the range question is the deployment of the </a:t>
            </a:r>
            <a:r>
              <a:rPr lang="en-US" dirty="0" err="1">
                <a:latin typeface="+mj-lt"/>
              </a:rPr>
              <a:t>Zigbee</a:t>
            </a:r>
            <a:r>
              <a:rPr lang="en-US" dirty="0">
                <a:latin typeface="+mj-lt"/>
              </a:rPr>
              <a:t> network in a </a:t>
            </a:r>
            <a:r>
              <a:rPr lang="en-US" b="1" dirty="0">
                <a:solidFill>
                  <a:srgbClr val="B911A5"/>
                </a:solidFill>
                <a:latin typeface="+mj-lt"/>
              </a:rPr>
              <a:t>cluster-tree configuration</a:t>
            </a:r>
            <a:r>
              <a:rPr lang="en-US" dirty="0">
                <a:latin typeface="+mj-lt"/>
              </a:rPr>
              <a:t>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Adjacent nodes serve as </a:t>
            </a:r>
            <a:r>
              <a:rPr lang="en-US" b="1" dirty="0">
                <a:latin typeface="+mj-lt"/>
              </a:rPr>
              <a:t>repeaters </a:t>
            </a:r>
            <a:r>
              <a:rPr lang="en-US" dirty="0">
                <a:latin typeface="+mj-lt"/>
              </a:rPr>
              <a:t>so that large areas can be covered, as long as the greatest distance between any two directly communicating nodes does not exceed IEEE 802.15.4 basic range capability.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For </a:t>
            </a:r>
            <a:r>
              <a:rPr lang="en-US" dirty="0" err="1">
                <a:latin typeface="+mj-lt"/>
              </a:rPr>
              <a:t>Eg</a:t>
            </a:r>
            <a:r>
              <a:rPr lang="en-US" dirty="0">
                <a:latin typeface="+mj-lt"/>
              </a:rPr>
              <a:t>, in a </a:t>
            </a:r>
            <a:r>
              <a:rPr lang="en-US" b="1" dirty="0">
                <a:latin typeface="+mj-lt"/>
              </a:rPr>
              <a:t>multi-floor building</a:t>
            </a:r>
            <a:r>
              <a:rPr lang="en-US" dirty="0">
                <a:latin typeface="+mj-lt"/>
              </a:rPr>
              <a:t>, sensors on the top floor can send alarms to the control box in the basement by passing messages through sensors located on every floor and operating as relay stations.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There is </a:t>
            </a:r>
            <a:r>
              <a:rPr lang="en-US" b="1" dirty="0">
                <a:latin typeface="+mj-lt"/>
              </a:rPr>
              <a:t>competition between Bluetooth and </a:t>
            </a:r>
            <a:r>
              <a:rPr lang="en-US" b="1" dirty="0" err="1">
                <a:latin typeface="+mj-lt"/>
              </a:rPr>
              <a:t>Zigbee</a:t>
            </a:r>
            <a:r>
              <a:rPr lang="en-US" b="1" dirty="0">
                <a:latin typeface="+mj-lt"/>
              </a:rPr>
              <a:t> for use in certain applications</a:t>
            </a:r>
            <a:r>
              <a:rPr lang="en-US" dirty="0">
                <a:latin typeface="+mj-lt"/>
              </a:rPr>
              <a:t>, but the overall </a:t>
            </a:r>
            <a:r>
              <a:rPr lang="en-US" b="1" dirty="0">
                <a:solidFill>
                  <a:srgbClr val="0000FF"/>
                </a:solidFill>
                <a:latin typeface="+mj-lt"/>
              </a:rPr>
              <a:t>extent of deployment and the reliability of wireless control systems are higher </a:t>
            </a:r>
            <a:r>
              <a:rPr lang="en-US" dirty="0">
                <a:latin typeface="+mj-lt"/>
              </a:rPr>
              <a:t>because of it.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The proportion of </a:t>
            </a:r>
            <a:r>
              <a:rPr lang="en-US" b="1" dirty="0">
                <a:latin typeface="+mj-lt"/>
              </a:rPr>
              <a:t>wireless security and automation systems </a:t>
            </a:r>
            <a:r>
              <a:rPr lang="en-US" dirty="0">
                <a:latin typeface="+mj-lt"/>
              </a:rPr>
              <a:t>has increased because adherence to the 802.15.4 standard provides </a:t>
            </a:r>
            <a:r>
              <a:rPr lang="en-US" b="1" dirty="0">
                <a:solidFill>
                  <a:srgbClr val="B911A5"/>
                </a:solidFill>
                <a:latin typeface="+mj-lt"/>
              </a:rPr>
              <a:t>high reliability, security, and reduced development costs </a:t>
            </a:r>
            <a:r>
              <a:rPr lang="en-US" dirty="0">
                <a:latin typeface="+mj-lt"/>
              </a:rPr>
              <a:t>compared to many proprietary solutions.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</a:pPr>
            <a:endParaRPr lang="en-US" sz="1500" dirty="0">
              <a:latin typeface="+mj-lt"/>
            </a:endParaRPr>
          </a:p>
        </p:txBody>
      </p:sp>
      <p:pic>
        <p:nvPicPr>
          <p:cNvPr id="7" name="Picture 5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43775" y="1029653"/>
            <a:ext cx="1314450" cy="50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Google Shape;151;p9"/>
          <p:cNvSpPr txBox="1">
            <a:spLocks noChangeArrowheads="1"/>
          </p:cNvSpPr>
          <p:nvPr/>
        </p:nvSpPr>
        <p:spPr bwMode="auto">
          <a:xfrm>
            <a:off x="1485900" y="1200154"/>
            <a:ext cx="6172200" cy="82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1" tIns="34271" rIns="68561" bIns="34271" anchor="ctr"/>
          <a:lstStyle/>
          <a:p>
            <a:pPr algn="ctr">
              <a:buClr>
                <a:srgbClr val="000000"/>
              </a:buClr>
              <a:buSzPts val="4400"/>
            </a:pPr>
            <a:r>
              <a:rPr lang="en-US" altLang="en-US" sz="33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Why Wireless?</a:t>
            </a:r>
          </a:p>
        </p:txBody>
      </p:sp>
      <p:sp>
        <p:nvSpPr>
          <p:cNvPr id="15363" name="Google Shape;152;p9"/>
          <p:cNvSpPr txBox="1">
            <a:spLocks noChangeArrowheads="1"/>
          </p:cNvSpPr>
          <p:nvPr/>
        </p:nvSpPr>
        <p:spPr bwMode="auto">
          <a:xfrm>
            <a:off x="1657350" y="2114550"/>
            <a:ext cx="61722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1" tIns="34271" rIns="68561" bIns="34271"/>
          <a:lstStyle/>
          <a:p>
            <a:pPr marL="257138" indent="-257138">
              <a:buClr>
                <a:srgbClr val="000000"/>
              </a:buClr>
              <a:buSzPts val="1800"/>
              <a:buFont typeface="Arial" pitchFamily="34" charset="0"/>
              <a:buChar char="•"/>
            </a:pPr>
            <a:r>
              <a:rPr lang="en-US" altLang="en-US" b="1" dirty="0">
                <a:solidFill>
                  <a:srgbClr val="0000FF"/>
                </a:solidFill>
                <a:latin typeface="+mn-lt"/>
                <a:cs typeface="Times New Roman" pitchFamily="18" charset="0"/>
              </a:rPr>
              <a:t>Benefits</a:t>
            </a:r>
            <a:endParaRPr lang="en-US" altLang="en-US" sz="1500" b="1" dirty="0">
              <a:solidFill>
                <a:srgbClr val="0000FF"/>
              </a:solidFill>
              <a:latin typeface="+mn-lt"/>
              <a:cs typeface="Times New Roman" pitchFamily="18" charset="0"/>
            </a:endParaRPr>
          </a:p>
          <a:p>
            <a:pPr marL="557132" lvl="1" indent="-214282">
              <a:spcBef>
                <a:spcPts val="272"/>
              </a:spcBef>
              <a:buClr>
                <a:srgbClr val="000000"/>
              </a:buClr>
              <a:buSzPts val="1800"/>
              <a:buFont typeface="Arial" pitchFamily="34" charset="0"/>
              <a:buChar char="•"/>
            </a:pPr>
            <a:r>
              <a:rPr lang="en-US" altLang="en-US" sz="1500" dirty="0">
                <a:solidFill>
                  <a:srgbClr val="0000FF"/>
                </a:solidFill>
                <a:latin typeface="+mn-lt"/>
                <a:cs typeface="Times New Roman" pitchFamily="18" charset="0"/>
              </a:rPr>
              <a:t>Mobility: Ability to communicate anywhere!!</a:t>
            </a:r>
          </a:p>
          <a:p>
            <a:pPr marL="557132" lvl="1" indent="-214282">
              <a:spcBef>
                <a:spcPts val="272"/>
              </a:spcBef>
              <a:buClr>
                <a:srgbClr val="000000"/>
              </a:buClr>
              <a:buSzPts val="1800"/>
              <a:buFont typeface="Arial" pitchFamily="34" charset="0"/>
              <a:buChar char="•"/>
            </a:pPr>
            <a:r>
              <a:rPr lang="en-US" altLang="en-US" sz="1500" dirty="0">
                <a:solidFill>
                  <a:srgbClr val="0000FF"/>
                </a:solidFill>
                <a:latin typeface="+mn-lt"/>
                <a:cs typeface="Times New Roman" pitchFamily="18" charset="0"/>
              </a:rPr>
              <a:t>Easier configuration, set up and lower installation cost</a:t>
            </a:r>
          </a:p>
          <a:p>
            <a:pPr marL="557132" lvl="1" indent="-214282">
              <a:spcBef>
                <a:spcPts val="272"/>
              </a:spcBef>
              <a:buClr>
                <a:srgbClr val="000000"/>
              </a:buClr>
              <a:buSzPts val="1800"/>
            </a:pPr>
            <a:r>
              <a:rPr lang="en-US" altLang="en-US" sz="1500" dirty="0">
                <a:solidFill>
                  <a:srgbClr val="0000FF"/>
                </a:solidFill>
                <a:latin typeface="+mn-lt"/>
                <a:cs typeface="Times New Roman" pitchFamily="18" charset="0"/>
              </a:rPr>
              <a:t> </a:t>
            </a:r>
          </a:p>
          <a:p>
            <a:pPr marL="257138" indent="-257138">
              <a:spcBef>
                <a:spcPts val="272"/>
              </a:spcBef>
              <a:buClr>
                <a:srgbClr val="000000"/>
              </a:buClr>
              <a:buSzPts val="1800"/>
              <a:buFont typeface="Arial" pitchFamily="34" charset="0"/>
              <a:buChar char="•"/>
            </a:pPr>
            <a:r>
              <a:rPr lang="en-US" altLang="en-US" b="1" dirty="0">
                <a:solidFill>
                  <a:srgbClr val="B911A5"/>
                </a:solidFill>
                <a:latin typeface="+mn-lt"/>
                <a:cs typeface="Times New Roman" pitchFamily="18" charset="0"/>
              </a:rPr>
              <a:t>Difficulties</a:t>
            </a:r>
          </a:p>
          <a:p>
            <a:pPr marL="557132" lvl="1" indent="-214282">
              <a:spcBef>
                <a:spcPts val="272"/>
              </a:spcBef>
              <a:buClr>
                <a:srgbClr val="000000"/>
              </a:buClr>
              <a:buSzPts val="1800"/>
              <a:buFont typeface="Arial" pitchFamily="34" charset="0"/>
              <a:buChar char="•"/>
            </a:pPr>
            <a:r>
              <a:rPr lang="en-US" altLang="en-US" sz="1500" dirty="0">
                <a:latin typeface="+mn-lt"/>
                <a:cs typeface="Times New Roman" pitchFamily="18" charset="0"/>
              </a:rPr>
              <a:t>Communication medium: </a:t>
            </a:r>
            <a:r>
              <a:rPr lang="en-US" altLang="en-US" sz="1500" b="1" dirty="0">
                <a:latin typeface="+mn-lt"/>
                <a:cs typeface="Times New Roman" pitchFamily="18" charset="0"/>
              </a:rPr>
              <a:t>Free space</a:t>
            </a:r>
          </a:p>
          <a:p>
            <a:pPr marL="857126" lvl="2" indent="-171426">
              <a:spcBef>
                <a:spcPts val="272"/>
              </a:spcBef>
              <a:buClr>
                <a:srgbClr val="000000"/>
              </a:buClr>
              <a:buSzPts val="1800"/>
              <a:buFont typeface="Arial" pitchFamily="34" charset="0"/>
              <a:buChar char="•"/>
            </a:pPr>
            <a:r>
              <a:rPr lang="en-US" altLang="en-US" sz="1500" dirty="0">
                <a:latin typeface="+mn-lt"/>
                <a:cs typeface="Times New Roman" pitchFamily="18" charset="0"/>
              </a:rPr>
              <a:t>Noisy and unpredictable channel</a:t>
            </a:r>
          </a:p>
          <a:p>
            <a:pPr marL="857126" lvl="2" indent="-171426">
              <a:spcBef>
                <a:spcPts val="272"/>
              </a:spcBef>
              <a:buClr>
                <a:srgbClr val="000000"/>
              </a:buClr>
              <a:buSzPts val="1800"/>
              <a:buFont typeface="Arial" pitchFamily="34" charset="0"/>
              <a:buChar char="•"/>
            </a:pPr>
            <a:r>
              <a:rPr lang="en-US" altLang="en-US" sz="1500" dirty="0">
                <a:latin typeface="+mn-lt"/>
                <a:cs typeface="Times New Roman" pitchFamily="18" charset="0"/>
              </a:rPr>
              <a:t>Broadcast channel, more user -&gt;</a:t>
            </a:r>
            <a:r>
              <a:rPr lang="en-US" altLang="en-US" sz="1500" b="1" dirty="0">
                <a:latin typeface="+mn-lt"/>
                <a:cs typeface="Times New Roman" pitchFamily="18" charset="0"/>
              </a:rPr>
              <a:t>less BW per user</a:t>
            </a:r>
          </a:p>
          <a:p>
            <a:pPr marL="557132" lvl="1" indent="-214282">
              <a:spcBef>
                <a:spcPts val="272"/>
              </a:spcBef>
              <a:buClr>
                <a:srgbClr val="000000"/>
              </a:buClr>
              <a:buSzPts val="1800"/>
              <a:buFont typeface="Arial" pitchFamily="34" charset="0"/>
              <a:buChar char="•"/>
            </a:pPr>
            <a:r>
              <a:rPr lang="en-US" altLang="en-US" sz="1500" dirty="0">
                <a:latin typeface="+mn-lt"/>
                <a:cs typeface="Times New Roman" pitchFamily="18" charset="0"/>
              </a:rPr>
              <a:t>Higher equipment </a:t>
            </a:r>
            <a:r>
              <a:rPr lang="en-US" altLang="en-US" sz="1500" b="1" dirty="0">
                <a:latin typeface="+mn-lt"/>
                <a:cs typeface="Times New Roman" pitchFamily="18" charset="0"/>
              </a:rPr>
              <a:t>cost</a:t>
            </a:r>
          </a:p>
          <a:p>
            <a:pPr marL="557132" lvl="1" indent="-214282">
              <a:spcBef>
                <a:spcPts val="272"/>
              </a:spcBef>
              <a:buClr>
                <a:srgbClr val="000000"/>
              </a:buClr>
              <a:buSzPts val="1800"/>
              <a:buFont typeface="Arial" pitchFamily="34" charset="0"/>
              <a:buChar char="•"/>
            </a:pPr>
            <a:r>
              <a:rPr lang="en-US" altLang="en-US" sz="1500" dirty="0">
                <a:latin typeface="+mn-lt"/>
                <a:cs typeface="Times New Roman" pitchFamily="18" charset="0"/>
              </a:rPr>
              <a:t>Usually regulated spectrum and </a:t>
            </a:r>
            <a:r>
              <a:rPr lang="en-US" altLang="en-US" sz="1500" b="1" dirty="0">
                <a:latin typeface="+mn-lt"/>
                <a:cs typeface="Times New Roman" pitchFamily="18" charset="0"/>
              </a:rPr>
              <a:t>limited BW</a:t>
            </a:r>
          </a:p>
          <a:p>
            <a:pPr marL="557132" lvl="1" indent="-214282">
              <a:spcBef>
                <a:spcPts val="272"/>
              </a:spcBef>
              <a:buClr>
                <a:srgbClr val="000000"/>
              </a:buClr>
              <a:buSzPts val="1800"/>
              <a:buFont typeface="Arial" pitchFamily="34" charset="0"/>
              <a:buChar char="•"/>
            </a:pPr>
            <a:r>
              <a:rPr lang="en-US" altLang="en-US" sz="1500" b="1" dirty="0">
                <a:latin typeface="+mn-lt"/>
                <a:cs typeface="Times New Roman" pitchFamily="18" charset="0"/>
              </a:rPr>
              <a:t>Need backbone systems </a:t>
            </a:r>
            <a:r>
              <a:rPr lang="en-US" altLang="en-US" sz="1500" dirty="0">
                <a:latin typeface="+mn-lt"/>
                <a:cs typeface="Times New Roman" pitchFamily="18" charset="0"/>
              </a:rPr>
              <a:t>in order to function properly</a:t>
            </a:r>
          </a:p>
          <a:p>
            <a:pPr marL="557132" lvl="1" indent="-214282">
              <a:spcBef>
                <a:spcPts val="272"/>
              </a:spcBef>
              <a:buClr>
                <a:srgbClr val="000000"/>
              </a:buClr>
              <a:buSzPts val="1800"/>
            </a:pPr>
            <a:endParaRPr lang="en-US" altLang="en-US" sz="1500" dirty="0">
              <a:latin typeface="+mn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9497"/>
            <a:ext cx="5810249" cy="351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8510" y="3657600"/>
            <a:ext cx="541549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392" y="326771"/>
            <a:ext cx="674370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dirty="0"/>
              <a:t>Ultra-wideband Technology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7" name="Rectangle 6"/>
          <p:cNvSpPr/>
          <p:nvPr/>
        </p:nvSpPr>
        <p:spPr>
          <a:xfrm>
            <a:off x="685800" y="926506"/>
            <a:ext cx="8153400" cy="5332221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marL="0" lvl="1" indent="41666" algn="just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b="1" dirty="0">
                <a:solidFill>
                  <a:srgbClr val="0033CC"/>
                </a:solidFill>
                <a:latin typeface="+mn-lt"/>
              </a:rPr>
              <a:t>Ultra-wideband Technology: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Ultra-wideband (UWB) technology is based on </a:t>
            </a:r>
            <a:r>
              <a:rPr lang="en-US" b="1" dirty="0">
                <a:latin typeface="+mn-lt"/>
              </a:rPr>
              <a:t>transmission of very narrow electromagnetic pulses</a:t>
            </a:r>
            <a:r>
              <a:rPr lang="en-US" dirty="0">
                <a:latin typeface="+mn-lt"/>
              </a:rPr>
              <a:t> at a low repetition rate. 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endParaRPr lang="en-US" dirty="0">
              <a:latin typeface="+mn-lt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Creates a radio spectrum that is spread over a </a:t>
            </a:r>
            <a:r>
              <a:rPr lang="en-US" b="1" dirty="0">
                <a:latin typeface="+mn-lt"/>
              </a:rPr>
              <a:t>very wide bandwidth—much wider than the bandwidth used in the spread-spectrum systems.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endParaRPr lang="en-US" b="1" dirty="0">
              <a:latin typeface="+mn-lt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 UWB transmissions are </a:t>
            </a:r>
            <a:r>
              <a:rPr lang="en-US" b="1" dirty="0">
                <a:latin typeface="+mn-lt"/>
              </a:rPr>
              <a:t>virtually undetectable by ordinary radio receivers </a:t>
            </a:r>
            <a:r>
              <a:rPr lang="en-US" dirty="0">
                <a:latin typeface="+mn-lt"/>
              </a:rPr>
              <a:t>and therefore can </a:t>
            </a:r>
            <a:r>
              <a:rPr lang="en-US" dirty="0">
                <a:solidFill>
                  <a:srgbClr val="0000FF"/>
                </a:solidFill>
                <a:latin typeface="+mn-lt"/>
              </a:rPr>
              <a:t>exist concurrently with existing wireless communications </a:t>
            </a:r>
            <a:r>
              <a:rPr lang="en-US" b="1" dirty="0">
                <a:solidFill>
                  <a:srgbClr val="C00000"/>
                </a:solidFill>
                <a:latin typeface="+mn-lt"/>
              </a:rPr>
              <a:t>without demanding additional spectrum or exclusive frequency bands.</a:t>
            </a:r>
          </a:p>
          <a:p>
            <a:pPr algn="just">
              <a:spcBef>
                <a:spcPts val="0"/>
              </a:spcBef>
            </a:pPr>
            <a:endParaRPr lang="en-US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9200" y="6427358"/>
            <a:ext cx="5314950" cy="207741"/>
          </a:xfrm>
          <a:prstGeom prst="rect">
            <a:avLst/>
          </a:prstGeom>
          <a:solidFill>
            <a:srgbClr val="FFFFAF"/>
          </a:solidFill>
        </p:spPr>
        <p:txBody>
          <a:bodyPr wrap="square" lIns="68572" tIns="34286" rIns="68572" bIns="34286">
            <a:spAutoFit/>
          </a:bodyPr>
          <a:lstStyle/>
          <a:p>
            <a:r>
              <a:rPr lang="en-US" sz="900" dirty="0">
                <a:latin typeface="+mn-lt"/>
              </a:rPr>
              <a:t>https://youtu.be/pE-WbKLMElI?si=7xsJpiM1_hoWKySN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82091" y="326771"/>
            <a:ext cx="861909" cy="663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6013-FBCB-F554-D3DF-634A974A4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59509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33CC"/>
                </a:solidFill>
                <a:latin typeface="+mn-lt"/>
              </a:rPr>
              <a:t>Advantages of UWB technology: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A0166-0354-AB62-23A7-6C14B742C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1" y="1600200"/>
            <a:ext cx="6934200" cy="4311022"/>
          </a:xfrm>
        </p:spPr>
        <p:txBody>
          <a:bodyPr>
            <a:normAutofit/>
          </a:bodyPr>
          <a:lstStyle/>
          <a:p>
            <a:pPr lvl="1" algn="just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b="1" dirty="0">
                <a:latin typeface="+mn-lt"/>
              </a:rPr>
              <a:t>Very low spectral density—</a:t>
            </a:r>
            <a:r>
              <a:rPr lang="en-US" dirty="0">
                <a:latin typeface="+mn-lt"/>
              </a:rPr>
              <a:t>Very low probability of interference with other radio signals over its wide bandwidth</a:t>
            </a:r>
            <a:endParaRPr lang="en-US" b="1" dirty="0">
              <a:latin typeface="+mn-lt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b="1" dirty="0">
                <a:latin typeface="+mn-lt"/>
              </a:rPr>
              <a:t> High immunity </a:t>
            </a:r>
            <a:r>
              <a:rPr lang="en-US" dirty="0">
                <a:latin typeface="+mn-lt"/>
              </a:rPr>
              <a:t>to interference from other radio systems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Low probability of interception/detection by other </a:t>
            </a:r>
            <a:r>
              <a:rPr lang="en-US" dirty="0"/>
              <a:t>than the desired communication link terminals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dirty="0"/>
              <a:t> High multipath immunity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dirty="0"/>
              <a:t> Many high data rate ultra-wideband </a:t>
            </a:r>
            <a:r>
              <a:rPr lang="en-US" b="1" dirty="0"/>
              <a:t>channels can operate concurrently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dirty="0"/>
              <a:t> Fine range-resolution capability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dirty="0"/>
              <a:t> Relatively simple, low-cost construction, based on nearly all digital architectures.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370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7300" y="857251"/>
            <a:ext cx="674370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dirty="0"/>
              <a:t>Ultra-wideband Technology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8" name="Rectangle 7"/>
          <p:cNvSpPr/>
          <p:nvPr/>
        </p:nvSpPr>
        <p:spPr>
          <a:xfrm>
            <a:off x="1142996" y="1317012"/>
            <a:ext cx="6457950" cy="687360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>
              <a:spcBef>
                <a:spcPts val="450"/>
              </a:spcBef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Transmission and reception methods are </a:t>
            </a:r>
            <a:r>
              <a:rPr lang="en-US" b="1" dirty="0">
                <a:latin typeface="+mn-lt"/>
              </a:rPr>
              <a:t>unique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UWB “carrier” is a </a:t>
            </a:r>
            <a:r>
              <a:rPr lang="en-US" b="1" dirty="0">
                <a:latin typeface="+mn-lt"/>
              </a:rPr>
              <a:t>Gaussian </a:t>
            </a:r>
            <a:r>
              <a:rPr lang="en-US" b="1" dirty="0" err="1">
                <a:latin typeface="+mn-lt"/>
              </a:rPr>
              <a:t>monopulse</a:t>
            </a:r>
            <a:endParaRPr lang="en-US" b="1" dirty="0">
              <a:latin typeface="+mn-lt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39044" y="857250"/>
            <a:ext cx="126196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r="6512" b="998"/>
          <a:stretch>
            <a:fillRect/>
          </a:stretch>
        </p:blipFill>
        <p:spPr bwMode="auto">
          <a:xfrm>
            <a:off x="4890223" y="3822548"/>
            <a:ext cx="4253777" cy="2862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 r="3556"/>
          <a:stretch>
            <a:fillRect/>
          </a:stretch>
        </p:blipFill>
        <p:spPr bwMode="auto">
          <a:xfrm>
            <a:off x="1093835" y="2149847"/>
            <a:ext cx="4098786" cy="1974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1371600" y="4686300"/>
            <a:ext cx="3429000" cy="2562232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lvl="0"/>
            <a:r>
              <a:rPr lang="en-US" b="1" dirty="0">
                <a:solidFill>
                  <a:srgbClr val="960000"/>
                </a:solidFill>
                <a:latin typeface="+mn-lt"/>
              </a:rPr>
              <a:t>Applications</a:t>
            </a:r>
          </a:p>
          <a:p>
            <a:pPr defTabSz="259519">
              <a:buFont typeface="Arial" pitchFamily="34" charset="0"/>
              <a:buChar char="•"/>
            </a:pPr>
            <a:r>
              <a:rPr lang="en-US" dirty="0">
                <a:solidFill>
                  <a:srgbClr val="960000"/>
                </a:solidFill>
                <a:latin typeface="+mn-lt"/>
              </a:rPr>
              <a:t> Air tags </a:t>
            </a:r>
            <a:r>
              <a:rPr lang="en-US" dirty="0">
                <a:solidFill>
                  <a:srgbClr val="960000"/>
                </a:solidFill>
                <a:latin typeface="+mn-lt"/>
                <a:sym typeface="Wingdings" pitchFamily="2" charset="2"/>
              </a:rPr>
              <a:t> get accurate location</a:t>
            </a:r>
          </a:p>
          <a:p>
            <a:pPr defTabSz="259519">
              <a:buFont typeface="Arial" pitchFamily="34" charset="0"/>
              <a:buChar char="•"/>
            </a:pPr>
            <a:r>
              <a:rPr lang="en-US" dirty="0">
                <a:solidFill>
                  <a:srgbClr val="960000"/>
                </a:solidFill>
                <a:latin typeface="+mn-lt"/>
                <a:sym typeface="Wingdings" pitchFamily="2" charset="2"/>
              </a:rPr>
              <a:t>Smart car access</a:t>
            </a:r>
          </a:p>
          <a:p>
            <a:pPr defTabSz="259519">
              <a:buFont typeface="Arial" pitchFamily="34" charset="0"/>
              <a:buChar char="•"/>
            </a:pPr>
            <a:r>
              <a:rPr lang="en-US" dirty="0">
                <a:solidFill>
                  <a:srgbClr val="960000"/>
                </a:solidFill>
                <a:latin typeface="+mn-lt"/>
                <a:sym typeface="Wingdings" pitchFamily="2" charset="2"/>
              </a:rPr>
              <a:t>Wearable health sensors</a:t>
            </a:r>
          </a:p>
          <a:p>
            <a:pPr defTabSz="259519">
              <a:buFont typeface="Arial" pitchFamily="34" charset="0"/>
              <a:buChar char="•"/>
            </a:pPr>
            <a:r>
              <a:rPr lang="en-US" dirty="0">
                <a:solidFill>
                  <a:srgbClr val="960000"/>
                </a:solidFill>
                <a:latin typeface="+mn-lt"/>
                <a:sym typeface="Wingdings" pitchFamily="2" charset="2"/>
              </a:rPr>
              <a:t>Wireless printers to contactless payments</a:t>
            </a:r>
          </a:p>
          <a:p>
            <a:pPr defTabSz="259519"/>
            <a:endParaRPr lang="en-US" b="1" dirty="0">
              <a:latin typeface="+mn-lt"/>
              <a:sym typeface="Wingdings" pitchFamily="2" charset="2"/>
            </a:endParaRPr>
          </a:p>
          <a:p>
            <a:pPr defTabSz="259519"/>
            <a:endParaRPr lang="en-US" b="1" dirty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68762" y="1881828"/>
            <a:ext cx="1807369" cy="1441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8750" y="1143000"/>
            <a:ext cx="7105650" cy="4588428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A </a:t>
            </a:r>
            <a:r>
              <a:rPr lang="en-US" b="1" dirty="0">
                <a:latin typeface="+mn-lt"/>
              </a:rPr>
              <a:t>“1” </a:t>
            </a:r>
            <a:r>
              <a:rPr lang="en-US" b="1" dirty="0" err="1">
                <a:latin typeface="+mn-lt"/>
              </a:rPr>
              <a:t>monopulse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is represented by a </a:t>
            </a:r>
            <a:r>
              <a:rPr lang="en-US" b="1" dirty="0">
                <a:latin typeface="+mn-lt"/>
              </a:rPr>
              <a:t>negative line followed by a positive line</a:t>
            </a:r>
            <a:r>
              <a:rPr lang="en-US" dirty="0">
                <a:latin typeface="+mn-lt"/>
              </a:rPr>
              <a:t>, and a </a:t>
            </a:r>
            <a:r>
              <a:rPr lang="en-US" b="1" dirty="0">
                <a:solidFill>
                  <a:srgbClr val="C00000"/>
                </a:solidFill>
                <a:latin typeface="+mn-lt"/>
              </a:rPr>
              <a:t>“0” </a:t>
            </a:r>
            <a:r>
              <a:rPr lang="en-US" b="1" dirty="0" err="1">
                <a:solidFill>
                  <a:srgbClr val="C00000"/>
                </a:solidFill>
                <a:latin typeface="+mn-lt"/>
              </a:rPr>
              <a:t>monopulse</a:t>
            </a:r>
            <a:r>
              <a:rPr lang="en-US" b="1" dirty="0">
                <a:solidFill>
                  <a:srgbClr val="C00000"/>
                </a:solidFill>
                <a:latin typeface="+mn-lt"/>
              </a:rPr>
              <a:t> by the inverse—a positive line and a negative line.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b="1" dirty="0">
                <a:latin typeface="+mn-lt"/>
              </a:rPr>
              <a:t>The synchronized sequence </a:t>
            </a:r>
            <a:r>
              <a:rPr lang="en-US" dirty="0">
                <a:latin typeface="+mn-lt"/>
              </a:rPr>
              <a:t>generated in the receiver is drawn on the second line and below it the result of the </a:t>
            </a:r>
            <a:r>
              <a:rPr lang="en-US" b="1" dirty="0">
                <a:solidFill>
                  <a:srgbClr val="C00000"/>
                </a:solidFill>
                <a:latin typeface="+mn-lt"/>
              </a:rPr>
              <a:t>correlation operation 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b="1" dirty="0">
                <a:latin typeface="+mn-lt"/>
              </a:rPr>
              <a:t>∫f(t)g(t)</a:t>
            </a:r>
            <a:r>
              <a:rPr lang="en-US" b="1" dirty="0" err="1">
                <a:latin typeface="+mn-lt"/>
              </a:rPr>
              <a:t>dt</a:t>
            </a:r>
            <a:r>
              <a:rPr lang="en-US" b="1" dirty="0">
                <a:latin typeface="+mn-lt"/>
              </a:rPr>
              <a:t> </a:t>
            </a:r>
          </a:p>
          <a:p>
            <a:pPr lvl="1"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where </a:t>
            </a:r>
            <a:r>
              <a:rPr lang="en-US" b="1" dirty="0">
                <a:solidFill>
                  <a:srgbClr val="C00000"/>
                </a:solidFill>
                <a:latin typeface="+mn-lt"/>
              </a:rPr>
              <a:t>f(t) is the received signal </a:t>
            </a:r>
            <a:r>
              <a:rPr lang="en-US" b="1" dirty="0">
                <a:latin typeface="+mn-lt"/>
              </a:rPr>
              <a:t>and </a:t>
            </a:r>
            <a:r>
              <a:rPr lang="en-US" b="1" dirty="0">
                <a:solidFill>
                  <a:srgbClr val="C00000"/>
                </a:solidFill>
                <a:latin typeface="+mn-lt"/>
              </a:rPr>
              <a:t>g(t) is the locally generated sequence.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By</a:t>
            </a:r>
            <a:r>
              <a:rPr lang="en-US" b="1" dirty="0">
                <a:latin typeface="+mn-lt"/>
              </a:rPr>
              <a:t> sampling </a:t>
            </a:r>
            <a:r>
              <a:rPr lang="en-US" dirty="0">
                <a:latin typeface="+mn-lt"/>
              </a:rPr>
              <a:t>this output at the end of each bit period and then resetting the </a:t>
            </a:r>
            <a:r>
              <a:rPr lang="en-US" b="1" dirty="0" err="1">
                <a:latin typeface="+mn-lt"/>
              </a:rPr>
              <a:t>correlator</a:t>
            </a:r>
            <a:r>
              <a:rPr lang="en-US" b="1" dirty="0">
                <a:latin typeface="+mn-lt"/>
              </a:rPr>
              <a:t>, </a:t>
            </a:r>
            <a:r>
              <a:rPr lang="en-US" dirty="0">
                <a:latin typeface="+mn-lt"/>
              </a:rPr>
              <a:t>the transmitted sequence is reconstructed in the receiver. </a:t>
            </a:r>
          </a:p>
          <a:p>
            <a:pPr algn="just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This is shown as the “</a:t>
            </a:r>
            <a:r>
              <a:rPr lang="en-US" b="1" dirty="0">
                <a:latin typeface="+mn-lt"/>
              </a:rPr>
              <a:t>Logic Output</a:t>
            </a:r>
            <a:r>
              <a:rPr lang="en-US" dirty="0">
                <a:latin typeface="+mn-lt"/>
              </a:rPr>
              <a:t>” which is delayed by </a:t>
            </a:r>
            <a:r>
              <a:rPr lang="en-US" b="1" dirty="0">
                <a:latin typeface="+mn-lt"/>
              </a:rPr>
              <a:t>one symbol period.</a:t>
            </a:r>
          </a:p>
        </p:txBody>
      </p:sp>
      <p:sp>
        <p:nvSpPr>
          <p:cNvPr id="3" name="Rectangle 2"/>
          <p:cNvSpPr/>
          <p:nvPr/>
        </p:nvSpPr>
        <p:spPr>
          <a:xfrm>
            <a:off x="1200150" y="496248"/>
            <a:ext cx="674370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dirty="0"/>
              <a:t>Ultra-wideband Technology- Bit Sequence detection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1257300" y="488831"/>
            <a:ext cx="674370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dirty="0"/>
              <a:t>Ultra-wideband Technology- Bit Sequence detection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85900" y="4693564"/>
            <a:ext cx="7048500" cy="1454236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just">
              <a:buFont typeface="Arial" pitchFamily="34" charset="0"/>
              <a:buChar char="•"/>
            </a:pPr>
            <a:endParaRPr lang="en-US" dirty="0">
              <a:latin typeface="+mn-lt"/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Individual bit can be represented by </a:t>
            </a:r>
            <a:r>
              <a:rPr lang="en-US" b="1" dirty="0">
                <a:latin typeface="+mn-lt"/>
              </a:rPr>
              <a:t>more than one sequential </a:t>
            </a:r>
            <a:r>
              <a:rPr lang="en-US" b="1" dirty="0" err="1">
                <a:latin typeface="+mn-lt"/>
              </a:rPr>
              <a:t>monopulse</a:t>
            </a:r>
            <a:r>
              <a:rPr lang="en-US" b="1" dirty="0">
                <a:latin typeface="+mn-lt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Doing so </a:t>
            </a:r>
            <a:r>
              <a:rPr lang="en-US" b="1" dirty="0">
                <a:latin typeface="+mn-lt"/>
              </a:rPr>
              <a:t>increases the processing gain </a:t>
            </a:r>
            <a:r>
              <a:rPr lang="en-US" dirty="0">
                <a:latin typeface="+mn-lt"/>
              </a:rPr>
              <a:t>by the number of </a:t>
            </a:r>
            <a:r>
              <a:rPr lang="en-US" dirty="0" err="1">
                <a:latin typeface="+mn-lt"/>
              </a:rPr>
              <a:t>monopulses</a:t>
            </a:r>
            <a:r>
              <a:rPr lang="en-US" dirty="0">
                <a:latin typeface="+mn-lt"/>
              </a:rPr>
              <a:t> per bit. </a:t>
            </a:r>
            <a:endParaRPr lang="en-US" b="1" dirty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8593" y="932937"/>
            <a:ext cx="6744026" cy="3727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12619" y="900039"/>
            <a:ext cx="1090510" cy="839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1257300" y="1257301"/>
            <a:ext cx="674370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dirty="0"/>
              <a:t>Ultra-wideband block diagram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4" y="1657351"/>
            <a:ext cx="6619145" cy="40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39044" y="857250"/>
            <a:ext cx="126196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1600203" y="2057400"/>
            <a:ext cx="6005513" cy="314325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1" lvl="1" indent="0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Rot="1" noChangeArrowheads="1"/>
          </p:cNvSpPr>
          <p:nvPr/>
        </p:nvSpPr>
        <p:spPr>
          <a:xfrm>
            <a:off x="1143000" y="1543050"/>
            <a:ext cx="6858000" cy="4457700"/>
          </a:xfrm>
          <a:prstGeom prst="rect">
            <a:avLst/>
          </a:prstGeom>
        </p:spPr>
        <p:txBody>
          <a:bodyPr lIns="68572" tIns="34286" rIns="68572" bIns="34286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389279" lvl="2" indent="253567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  <a:sym typeface="Wingdings" pitchFamily="2" charset="2"/>
            </a:endParaRPr>
          </a:p>
          <a:p>
            <a:pPr marL="642844" lvl="2" indent="0">
              <a:lnSpc>
                <a:spcPct val="90000"/>
              </a:lnSpc>
              <a:defRPr/>
            </a:pPr>
            <a:endParaRPr lang="en-US" altLang="en-US" sz="15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  <a:p>
            <a:pPr>
              <a:lnSpc>
                <a:spcPct val="90000"/>
              </a:lnSpc>
              <a:defRPr/>
            </a:pPr>
            <a:endParaRPr lang="en-US" alt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862016" y="475626"/>
            <a:ext cx="6743700" cy="346241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dirty="0"/>
              <a:t>Ultra-wideband block diagram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1714503"/>
            <a:ext cx="7827114" cy="4224225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The </a:t>
            </a:r>
            <a:r>
              <a:rPr lang="en-US" b="1" dirty="0">
                <a:solidFill>
                  <a:srgbClr val="0033CC"/>
                </a:solidFill>
                <a:latin typeface="+mn-lt"/>
              </a:rPr>
              <a:t>pulse generator </a:t>
            </a:r>
            <a:r>
              <a:rPr lang="en-US" dirty="0">
                <a:latin typeface="+mn-lt"/>
              </a:rPr>
              <a:t>block creates </a:t>
            </a:r>
            <a:r>
              <a:rPr lang="en-US" b="1" dirty="0">
                <a:latin typeface="+mn-lt"/>
              </a:rPr>
              <a:t>short impulse or step functions </a:t>
            </a:r>
            <a:r>
              <a:rPr lang="en-US" dirty="0">
                <a:latin typeface="+mn-lt"/>
              </a:rPr>
              <a:t>with</a:t>
            </a:r>
            <a:r>
              <a:rPr lang="en-US" b="1" dirty="0">
                <a:latin typeface="+mn-lt"/>
              </a:rPr>
              <a:t> rise times on the order of tens or at the most hundreds of picoseconds</a:t>
            </a:r>
            <a:r>
              <a:rPr lang="en-US" dirty="0">
                <a:latin typeface="+mn-lt"/>
              </a:rPr>
              <a:t> which are conditioned in the </a:t>
            </a:r>
            <a:r>
              <a:rPr lang="en-US" b="1" dirty="0">
                <a:solidFill>
                  <a:srgbClr val="0033CC"/>
                </a:solidFill>
                <a:latin typeface="+mn-lt"/>
              </a:rPr>
              <a:t>shaping network </a:t>
            </a:r>
            <a:r>
              <a:rPr lang="en-US" dirty="0">
                <a:latin typeface="+mn-lt"/>
              </a:rPr>
              <a:t>to produce the required output spectrum.</a:t>
            </a:r>
          </a:p>
          <a:p>
            <a:pPr algn="just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dirty="0">
              <a:latin typeface="+mn-lt"/>
            </a:endParaRPr>
          </a:p>
          <a:p>
            <a:pPr lvl="1" algn="just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High speed integrated circuits or special circuit elements </a:t>
            </a:r>
            <a:r>
              <a:rPr lang="en-US" dirty="0">
                <a:latin typeface="+mn-lt"/>
              </a:rPr>
              <a:t>such as </a:t>
            </a:r>
            <a:r>
              <a:rPr lang="en-US" b="1" dirty="0">
                <a:latin typeface="+mn-lt"/>
              </a:rPr>
              <a:t>tunnel diodes or step recovery diodes</a:t>
            </a:r>
            <a:r>
              <a:rPr lang="en-US" dirty="0">
                <a:latin typeface="+mn-lt"/>
              </a:rPr>
              <a:t>, can be employed in the </a:t>
            </a:r>
            <a:r>
              <a:rPr lang="en-US" b="1" dirty="0">
                <a:latin typeface="+mn-lt"/>
              </a:rPr>
              <a:t>pulse generator. </a:t>
            </a:r>
          </a:p>
          <a:p>
            <a:pPr lvl="1" algn="just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b="1" dirty="0">
              <a:latin typeface="+mn-lt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>
                <a:latin typeface="+mn-lt"/>
              </a:rPr>
              <a:t>The receiver produces </a:t>
            </a:r>
            <a:r>
              <a:rPr lang="en-US" b="1" dirty="0">
                <a:latin typeface="+mn-lt"/>
              </a:rPr>
              <a:t>a replica of the known transmitted pulse sequence </a:t>
            </a:r>
            <a:r>
              <a:rPr lang="en-US" dirty="0">
                <a:latin typeface="+mn-lt"/>
              </a:rPr>
              <a:t>which is synchronized with the incoming pulse stream in the </a:t>
            </a:r>
            <a:r>
              <a:rPr lang="en-US" b="1" dirty="0">
                <a:solidFill>
                  <a:srgbClr val="0033CC"/>
                </a:solidFill>
                <a:latin typeface="+mn-lt"/>
              </a:rPr>
              <a:t>acquisition and tracking block. </a:t>
            </a:r>
          </a:p>
          <a:p>
            <a:pPr algn="just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b="1" dirty="0">
              <a:solidFill>
                <a:srgbClr val="0033CC"/>
              </a:solidFill>
              <a:latin typeface="+mn-lt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0033CC"/>
                </a:solidFill>
                <a:latin typeface="+mn-lt"/>
              </a:rPr>
              <a:t>The baseband mixer (multiplier), integrator and sample and hold blocks </a:t>
            </a:r>
            <a:r>
              <a:rPr lang="en-US" dirty="0">
                <a:latin typeface="+mn-lt"/>
              </a:rPr>
              <a:t>perform the </a:t>
            </a:r>
            <a:r>
              <a:rPr lang="en-US" b="1" dirty="0">
                <a:latin typeface="+mn-lt"/>
              </a:rPr>
              <a:t>correlation function and data </a:t>
            </a:r>
            <a:r>
              <a:rPr lang="en-US" dirty="0">
                <a:latin typeface="+mn-lt"/>
              </a:rPr>
              <a:t>are output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2454" y="321455"/>
            <a:ext cx="919060" cy="707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095" y="2438401"/>
            <a:ext cx="7524322" cy="3671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967928"/>
            <a:ext cx="6438897" cy="5890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990600" y="488478"/>
            <a:ext cx="6743700" cy="623239"/>
          </a:xfrm>
          <a:prstGeom prst="rect">
            <a:avLst/>
          </a:prstGeom>
          <a:solidFill>
            <a:srgbClr val="FFCCCC"/>
          </a:solidFill>
        </p:spPr>
        <p:txBody>
          <a:bodyPr wrap="square" lIns="68572" tIns="34286" rIns="68572" bIns="34286">
            <a:spAutoFit/>
          </a:bodyPr>
          <a:lstStyle/>
          <a:p>
            <a:pPr marL="0" lvl="1"/>
            <a:r>
              <a:rPr lang="en-US" dirty="0">
                <a:latin typeface="+mj-lt"/>
              </a:rPr>
              <a:t>Comparison between various short range wireless technologies</a:t>
            </a:r>
            <a:endParaRPr lang="en-US" dirty="0">
              <a:solidFill>
                <a:srgbClr val="000000"/>
              </a:solidFill>
              <a:latin typeface="+mj-lt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CAC Champagne Text Title Free Stock Photo - Public Domain ...">
            <a:extLst>
              <a:ext uri="{FF2B5EF4-FFF2-40B4-BE49-F238E27FC236}">
                <a16:creationId xmlns:a16="http://schemas.microsoft.com/office/drawing/2014/main" id="{DACB7597-DCEE-C798-DDDA-EDF83D235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554452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84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Google Shape;158;p10"/>
          <p:cNvSpPr txBox="1">
            <a:spLocks noChangeArrowheads="1"/>
          </p:cNvSpPr>
          <p:nvPr/>
        </p:nvSpPr>
        <p:spPr bwMode="auto">
          <a:xfrm>
            <a:off x="1600200" y="685800"/>
            <a:ext cx="61722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1" tIns="34271" rIns="68561" bIns="34271" anchor="ctr"/>
          <a:lstStyle/>
          <a:p>
            <a:pPr algn="ctr">
              <a:buClr>
                <a:srgbClr val="000000"/>
              </a:buClr>
              <a:buSzPts val="4400"/>
            </a:pPr>
            <a:r>
              <a:rPr lang="en-US" altLang="en-US" sz="3300" dirty="0">
                <a:solidFill>
                  <a:srgbClr val="0000FF"/>
                </a:solidFill>
                <a:latin typeface="+mj-lt"/>
              </a:rPr>
              <a:t>Challenges </a:t>
            </a:r>
          </a:p>
        </p:txBody>
      </p:sp>
      <p:sp>
        <p:nvSpPr>
          <p:cNvPr id="3" name="Google Shape;159;p10"/>
          <p:cNvSpPr txBox="1">
            <a:spLocks/>
          </p:cNvSpPr>
          <p:nvPr/>
        </p:nvSpPr>
        <p:spPr>
          <a:xfrm>
            <a:off x="1600200" y="1752600"/>
            <a:ext cx="6819900" cy="3945727"/>
          </a:xfrm>
          <a:prstGeom prst="rect">
            <a:avLst/>
          </a:prstGeom>
          <a:noFill/>
          <a:ln>
            <a:noFill/>
          </a:ln>
        </p:spPr>
        <p:txBody>
          <a:bodyPr spcFirstLastPara="1" lIns="68561" tIns="34271" rIns="68561" bIns="34271">
            <a:normAutofit fontScale="850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buClr>
                <a:schemeClr val="dk1"/>
              </a:buClr>
              <a:buSzPts val="3200"/>
              <a:defRPr/>
            </a:pPr>
            <a:r>
              <a:rPr lang="en-US" sz="2400" b="1" dirty="0">
                <a:latin typeface="+mj-lt"/>
                <a:cs typeface="Times New Roman" panose="02020603050405020304" pitchFamily="18" charset="0"/>
              </a:rPr>
              <a:t>Efficient Hardware</a:t>
            </a:r>
          </a:p>
          <a:p>
            <a:pPr marL="342851" lvl="1" indent="0" algn="just">
              <a:spcBef>
                <a:spcPts val="420"/>
              </a:spcBef>
              <a:buClr>
                <a:schemeClr val="dk1"/>
              </a:buClr>
              <a:buSzPts val="2800"/>
              <a:buFont typeface="Arial" pitchFamily="34" charset="0"/>
              <a:buChar char="•"/>
              <a:defRPr/>
            </a:pPr>
            <a:r>
              <a:rPr lang="en-US" sz="2100" dirty="0">
                <a:latin typeface="+mj-lt"/>
                <a:cs typeface="Times New Roman" panose="02020603050405020304" pitchFamily="18" charset="0"/>
              </a:rPr>
              <a:t>     </a:t>
            </a:r>
            <a:r>
              <a:rPr lang="en-US" sz="2100" dirty="0">
                <a:solidFill>
                  <a:srgbClr val="B911A5"/>
                </a:solidFill>
                <a:latin typeface="+mj-lt"/>
                <a:cs typeface="Times New Roman" panose="02020603050405020304" pitchFamily="18" charset="0"/>
              </a:rPr>
              <a:t>Low power transmitters, receivers</a:t>
            </a:r>
          </a:p>
          <a:p>
            <a:pPr marL="342851" lvl="1" indent="0" algn="just">
              <a:spcBef>
                <a:spcPts val="420"/>
              </a:spcBef>
              <a:buClr>
                <a:schemeClr val="dk1"/>
              </a:buClr>
              <a:buSzPts val="2800"/>
              <a:buFont typeface="Arial" pitchFamily="34" charset="0"/>
              <a:buChar char="•"/>
              <a:defRPr/>
            </a:pPr>
            <a:r>
              <a:rPr lang="en-US" sz="2100" dirty="0">
                <a:latin typeface="+mj-lt"/>
                <a:cs typeface="Times New Roman" panose="02020603050405020304" pitchFamily="18" charset="0"/>
              </a:rPr>
              <a:t>     Low power signal processing tools</a:t>
            </a:r>
          </a:p>
          <a:p>
            <a:pPr algn="just">
              <a:spcBef>
                <a:spcPts val="480"/>
              </a:spcBef>
              <a:buClr>
                <a:schemeClr val="dk1"/>
              </a:buClr>
              <a:buSzPts val="3200"/>
              <a:defRPr/>
            </a:pPr>
            <a:r>
              <a:rPr lang="en-US" sz="2400" b="1" dirty="0">
                <a:latin typeface="+mj-lt"/>
                <a:cs typeface="Times New Roman" panose="02020603050405020304" pitchFamily="18" charset="0"/>
              </a:rPr>
              <a:t>Efficient use of finite radio spectrum</a:t>
            </a:r>
          </a:p>
          <a:p>
            <a:pPr marL="342851" lvl="1" indent="0" algn="just">
              <a:spcBef>
                <a:spcPts val="420"/>
              </a:spcBef>
              <a:buClr>
                <a:schemeClr val="dk1"/>
              </a:buClr>
              <a:buSzPts val="2800"/>
              <a:buFont typeface="Arial" pitchFamily="34" charset="0"/>
              <a:buChar char="•"/>
              <a:defRPr/>
            </a:pPr>
            <a:r>
              <a:rPr lang="en-US" sz="2100" dirty="0">
                <a:latin typeface="+mj-lt"/>
                <a:cs typeface="Times New Roman" panose="02020603050405020304" pitchFamily="18" charset="0"/>
              </a:rPr>
              <a:t>       </a:t>
            </a:r>
            <a:r>
              <a:rPr lang="en-US" sz="2100" dirty="0">
                <a:solidFill>
                  <a:srgbClr val="B911A5"/>
                </a:solidFill>
                <a:latin typeface="+mj-lt"/>
                <a:cs typeface="Times New Roman" panose="02020603050405020304" pitchFamily="18" charset="0"/>
              </a:rPr>
              <a:t>Cellular frequency reuse, medium access control (MAC) protocols</a:t>
            </a:r>
          </a:p>
          <a:p>
            <a:pPr algn="just">
              <a:spcBef>
                <a:spcPts val="480"/>
              </a:spcBef>
              <a:buClr>
                <a:schemeClr val="dk1"/>
              </a:buClr>
              <a:buSzPts val="3200"/>
              <a:defRPr/>
            </a:pPr>
            <a:r>
              <a:rPr lang="en-US" sz="2400" b="1" dirty="0">
                <a:latin typeface="+mj-lt"/>
                <a:cs typeface="Times New Roman" panose="02020603050405020304" pitchFamily="18" charset="0"/>
              </a:rPr>
              <a:t>Integrated Services</a:t>
            </a:r>
          </a:p>
          <a:p>
            <a:pPr marL="342851" lvl="1" indent="0" algn="just">
              <a:spcBef>
                <a:spcPts val="420"/>
              </a:spcBef>
              <a:buClr>
                <a:schemeClr val="dk1"/>
              </a:buClr>
              <a:buSzPts val="2800"/>
              <a:buFont typeface="Arial" pitchFamily="34" charset="0"/>
              <a:buChar char="•"/>
              <a:defRPr/>
            </a:pPr>
            <a:r>
              <a:rPr lang="en-US" sz="2100" dirty="0">
                <a:latin typeface="+mj-lt"/>
                <a:cs typeface="Times New Roman" panose="02020603050405020304" pitchFamily="18" charset="0"/>
              </a:rPr>
              <a:t>       </a:t>
            </a:r>
            <a:r>
              <a:rPr lang="en-US" sz="2100" dirty="0">
                <a:solidFill>
                  <a:srgbClr val="B911A5"/>
                </a:solidFill>
                <a:latin typeface="+mj-lt"/>
                <a:cs typeface="Times New Roman" panose="02020603050405020304" pitchFamily="18" charset="0"/>
              </a:rPr>
              <a:t>Voice, data, multimedia over the same network</a:t>
            </a:r>
          </a:p>
          <a:p>
            <a:pPr marL="342851" lvl="1" indent="0" algn="just">
              <a:spcBef>
                <a:spcPts val="420"/>
              </a:spcBef>
              <a:buClr>
                <a:schemeClr val="dk1"/>
              </a:buClr>
              <a:buSzPts val="2800"/>
              <a:buFont typeface="Arial" pitchFamily="34" charset="0"/>
              <a:buChar char="•"/>
              <a:defRPr/>
            </a:pPr>
            <a:r>
              <a:rPr lang="en-US" sz="2100" dirty="0">
                <a:solidFill>
                  <a:srgbClr val="B911A5"/>
                </a:solidFill>
                <a:latin typeface="+mj-lt"/>
                <a:cs typeface="Times New Roman" panose="02020603050405020304" pitchFamily="18" charset="0"/>
              </a:rPr>
              <a:t>       Service differentiation, priorities, resource sharing</a:t>
            </a:r>
          </a:p>
          <a:p>
            <a:pPr algn="just">
              <a:spcBef>
                <a:spcPts val="0"/>
              </a:spcBef>
              <a:buClr>
                <a:schemeClr val="dk1"/>
              </a:buClr>
              <a:buSzPts val="3200"/>
              <a:defRPr/>
            </a:pPr>
            <a:r>
              <a:rPr lang="en-US" sz="2400" b="1" dirty="0">
                <a:latin typeface="+mj-lt"/>
                <a:cs typeface="Times New Roman" panose="02020603050405020304" pitchFamily="18" charset="0"/>
              </a:rPr>
              <a:t>Network support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for user mobility (mobile scenarios)</a:t>
            </a:r>
          </a:p>
          <a:p>
            <a:pPr marL="342851" lvl="1" indent="0" algn="just">
              <a:spcBef>
                <a:spcPts val="420"/>
              </a:spcBef>
              <a:buClr>
                <a:schemeClr val="dk1"/>
              </a:buClr>
              <a:buSzPts val="2800"/>
              <a:buFont typeface="Arial" pitchFamily="34" charset="0"/>
              <a:buChar char="•"/>
              <a:defRPr/>
            </a:pPr>
            <a:r>
              <a:rPr lang="en-US" sz="2100" dirty="0">
                <a:latin typeface="+mj-lt"/>
                <a:cs typeface="Times New Roman" panose="02020603050405020304" pitchFamily="18" charset="0"/>
              </a:rPr>
              <a:t>       </a:t>
            </a:r>
            <a:r>
              <a:rPr lang="en-US" sz="2100" dirty="0">
                <a:solidFill>
                  <a:srgbClr val="B911A5"/>
                </a:solidFill>
                <a:latin typeface="+mj-lt"/>
                <a:cs typeface="Times New Roman" panose="02020603050405020304" pitchFamily="18" charset="0"/>
              </a:rPr>
              <a:t>Location identification, Handoffs,..</a:t>
            </a:r>
          </a:p>
          <a:p>
            <a:pPr algn="just">
              <a:spcBef>
                <a:spcPts val="480"/>
              </a:spcBef>
              <a:buClr>
                <a:schemeClr val="dk1"/>
              </a:buClr>
              <a:buSzPts val="3200"/>
              <a:defRPr/>
            </a:pPr>
            <a:r>
              <a:rPr lang="en-US" sz="2400" b="1" dirty="0">
                <a:latin typeface="+mj-lt"/>
                <a:cs typeface="Times New Roman" panose="02020603050405020304" pitchFamily="18" charset="0"/>
              </a:rPr>
              <a:t>Maintaining </a:t>
            </a:r>
            <a:r>
              <a:rPr lang="en-US" sz="2400" b="1" dirty="0">
                <a:solidFill>
                  <a:srgbClr val="B911A5"/>
                </a:solidFill>
                <a:latin typeface="+mj-lt"/>
                <a:cs typeface="Times New Roman" panose="02020603050405020304" pitchFamily="18" charset="0"/>
              </a:rPr>
              <a:t>quality of service </a:t>
            </a:r>
            <a:r>
              <a:rPr lang="en-US" sz="2400" b="1" dirty="0">
                <a:latin typeface="+mj-lt"/>
                <a:cs typeface="Times New Roman" panose="02020603050405020304" pitchFamily="18" charset="0"/>
              </a:rPr>
              <a:t>over unreliable links.</a:t>
            </a:r>
          </a:p>
          <a:p>
            <a:pPr algn="just">
              <a:spcBef>
                <a:spcPts val="480"/>
              </a:spcBef>
              <a:buClr>
                <a:schemeClr val="dk1"/>
              </a:buClr>
              <a:buSzPts val="3200"/>
              <a:defRPr/>
            </a:pPr>
            <a:r>
              <a:rPr lang="en-US" sz="2400" b="1" dirty="0">
                <a:latin typeface="+mj-lt"/>
                <a:cs typeface="Times New Roman" panose="02020603050405020304" pitchFamily="18" charset="0"/>
              </a:rPr>
              <a:t>Connectivity and coverage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(internetworking)</a:t>
            </a:r>
          </a:p>
          <a:p>
            <a:pPr algn="just">
              <a:spcBef>
                <a:spcPts val="480"/>
              </a:spcBef>
              <a:buClr>
                <a:schemeClr val="dk1"/>
              </a:buClr>
              <a:buSzPts val="3200"/>
              <a:defRPr/>
            </a:pPr>
            <a:r>
              <a:rPr lang="en-US" sz="2400" b="1" dirty="0">
                <a:latin typeface="+mj-lt"/>
                <a:cs typeface="Times New Roman" panose="02020603050405020304" pitchFamily="18" charset="0"/>
              </a:rPr>
              <a:t>Cost efficiency</a:t>
            </a:r>
          </a:p>
          <a:p>
            <a:pPr lvl="1">
              <a:spcBef>
                <a:spcPts val="420"/>
              </a:spcBef>
              <a:buClr>
                <a:schemeClr val="dk1"/>
              </a:buClr>
              <a:buSzPts val="2800"/>
              <a:buNone/>
              <a:defRPr/>
            </a:pPr>
            <a:endParaRPr lang="en-US" sz="21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Google Shape;109;p3"/>
          <p:cNvSpPr txBox="1">
            <a:spLocks noChangeArrowheads="1"/>
          </p:cNvSpPr>
          <p:nvPr/>
        </p:nvSpPr>
        <p:spPr bwMode="auto">
          <a:xfrm>
            <a:off x="1657350" y="971550"/>
            <a:ext cx="2286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1" tIns="34271" rIns="68561" bIns="34271" anchor="ctr"/>
          <a:lstStyle/>
          <a:p>
            <a:pPr algn="ctr">
              <a:buClr>
                <a:srgbClr val="000000"/>
              </a:buClr>
              <a:buFont typeface="Arial" pitchFamily="34" charset="0"/>
              <a:buNone/>
            </a:pPr>
            <a:r>
              <a:rPr lang="en-US" altLang="en-US" sz="3225" dirty="0">
                <a:solidFill>
                  <a:srgbClr val="960000"/>
                </a:solidFill>
                <a:latin typeface="+mj-lt"/>
                <a:cs typeface="Times New Roman" pitchFamily="18" charset="0"/>
                <a:sym typeface="Arial" pitchFamily="34" charset="0"/>
              </a:rPr>
              <a:t>Overview</a:t>
            </a:r>
            <a:endParaRPr lang="en-US" altLang="en-US" sz="3225" dirty="0">
              <a:solidFill>
                <a:srgbClr val="960000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1267" name="Google Shape;110;p3"/>
          <p:cNvSpPr txBox="1">
            <a:spLocks noChangeArrowheads="1"/>
          </p:cNvSpPr>
          <p:nvPr/>
        </p:nvSpPr>
        <p:spPr bwMode="auto">
          <a:xfrm>
            <a:off x="571500" y="1714500"/>
            <a:ext cx="78867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61" tIns="34271" rIns="68561" bIns="34271"/>
          <a:lstStyle/>
          <a:p>
            <a:pPr algn="just">
              <a:buClr>
                <a:srgbClr val="000000"/>
              </a:buClr>
              <a:buFont typeface="Arial" pitchFamily="34" charset="0"/>
              <a:buChar char="•"/>
            </a:pPr>
            <a:r>
              <a:rPr lang="en-US" altLang="en-US" sz="1650" b="1" dirty="0">
                <a:solidFill>
                  <a:srgbClr val="B911A5"/>
                </a:solidFill>
                <a:latin typeface="+mn-lt"/>
                <a:ea typeface="Arial" pitchFamily="34" charset="0"/>
                <a:cs typeface="Times New Roman" pitchFamily="18" charset="0"/>
                <a:sym typeface="Arial" pitchFamily="34" charset="0"/>
              </a:rPr>
              <a:t>Short-range wireless communications</a:t>
            </a:r>
            <a:r>
              <a:rPr lang="en-US" altLang="en-US" sz="1650" dirty="0">
                <a:solidFill>
                  <a:srgbClr val="0000FF"/>
                </a:solidFill>
                <a:latin typeface="+mn-lt"/>
                <a:ea typeface="Arial" pitchFamily="34" charset="0"/>
                <a:cs typeface="Times New Roman" pitchFamily="18" charset="0"/>
                <a:sym typeface="Arial" pitchFamily="34" charset="0"/>
              </a:rPr>
              <a:t> typically </a:t>
            </a:r>
            <a:r>
              <a:rPr lang="en-US" altLang="en-US" sz="1650" dirty="0">
                <a:solidFill>
                  <a:srgbClr val="0033CC"/>
                </a:solidFill>
                <a:latin typeface="+mn-lt"/>
                <a:ea typeface="Arial" pitchFamily="34" charset="0"/>
                <a:cs typeface="Times New Roman" pitchFamily="18" charset="0"/>
                <a:sym typeface="Arial" pitchFamily="34" charset="0"/>
              </a:rPr>
              <a:t>refers to a wide variety of technologies with communication ranges from a </a:t>
            </a:r>
            <a:r>
              <a:rPr lang="en-US" altLang="en-US" sz="1650" b="1" dirty="0">
                <a:solidFill>
                  <a:srgbClr val="0033CC"/>
                </a:solidFill>
                <a:latin typeface="+mn-lt"/>
                <a:ea typeface="Arial" pitchFamily="34" charset="0"/>
                <a:cs typeface="Times New Roman" pitchFamily="18" charset="0"/>
                <a:sym typeface="Arial" pitchFamily="34" charset="0"/>
              </a:rPr>
              <a:t>few centimeters to several hundreds of meters. </a:t>
            </a:r>
          </a:p>
          <a:p>
            <a:pPr algn="just">
              <a:buClr>
                <a:srgbClr val="000000"/>
              </a:buClr>
              <a:buFont typeface="Arial" pitchFamily="34" charset="0"/>
              <a:buChar char="•"/>
            </a:pPr>
            <a:endParaRPr lang="en-US" altLang="en-US" sz="1650" b="1" dirty="0">
              <a:solidFill>
                <a:srgbClr val="0033CC"/>
              </a:solidFill>
              <a:latin typeface="+mn-lt"/>
              <a:ea typeface="Arial" pitchFamily="34" charset="0"/>
              <a:cs typeface="Times New Roman" pitchFamily="18" charset="0"/>
              <a:sym typeface="Arial" pitchFamily="34" charset="0"/>
            </a:endParaRPr>
          </a:p>
          <a:p>
            <a:pPr algn="just">
              <a:buClr>
                <a:srgbClr val="000000"/>
              </a:buClr>
              <a:buFont typeface="Arial" pitchFamily="34" charset="0"/>
              <a:buChar char="•"/>
            </a:pPr>
            <a:r>
              <a:rPr lang="en-US" altLang="en-US" sz="1650" dirty="0">
                <a:latin typeface="+mn-lt"/>
                <a:ea typeface="Arial" pitchFamily="34" charset="0"/>
                <a:cs typeface="Times New Roman" pitchFamily="18" charset="0"/>
                <a:sym typeface="Arial" pitchFamily="34" charset="0"/>
              </a:rPr>
              <a:t>While the </a:t>
            </a:r>
            <a:r>
              <a:rPr lang="en-US" altLang="en-US" sz="1650" b="1" dirty="0">
                <a:latin typeface="+mn-lt"/>
                <a:ea typeface="Arial" pitchFamily="34" charset="0"/>
                <a:cs typeface="Times New Roman" pitchFamily="18" charset="0"/>
                <a:sym typeface="Arial" pitchFamily="34" charset="0"/>
              </a:rPr>
              <a:t>last three decades </a:t>
            </a:r>
            <a:r>
              <a:rPr lang="en-US" altLang="en-US" sz="1650" dirty="0">
                <a:latin typeface="+mn-lt"/>
                <a:ea typeface="Arial" pitchFamily="34" charset="0"/>
                <a:cs typeface="Times New Roman" pitchFamily="18" charset="0"/>
                <a:sym typeface="Arial" pitchFamily="34" charset="0"/>
              </a:rPr>
              <a:t>of the wireless industry have been mostly dominated by </a:t>
            </a:r>
            <a:r>
              <a:rPr lang="en-US" altLang="en-US" sz="1650" b="1" dirty="0">
                <a:latin typeface="+mn-lt"/>
                <a:ea typeface="Arial" pitchFamily="34" charset="0"/>
                <a:cs typeface="Times New Roman" pitchFamily="18" charset="0"/>
                <a:sym typeface="Arial" pitchFamily="34" charset="0"/>
              </a:rPr>
              <a:t>cellular systems</a:t>
            </a:r>
            <a:r>
              <a:rPr lang="en-US" altLang="en-US" sz="1650" dirty="0">
                <a:latin typeface="+mn-lt"/>
                <a:ea typeface="Arial" pitchFamily="34" charset="0"/>
                <a:cs typeface="Times New Roman" pitchFamily="18" charset="0"/>
                <a:sym typeface="Arial" pitchFamily="34" charset="0"/>
              </a:rPr>
              <a:t>, </a:t>
            </a:r>
            <a:r>
              <a:rPr lang="en-US" altLang="en-US" sz="1650" b="1" dirty="0">
                <a:solidFill>
                  <a:srgbClr val="0000FF"/>
                </a:solidFill>
                <a:latin typeface="+mn-lt"/>
                <a:ea typeface="Arial" pitchFamily="34" charset="0"/>
                <a:cs typeface="Times New Roman" pitchFamily="18" charset="0"/>
                <a:sym typeface="Arial" pitchFamily="34" charset="0"/>
              </a:rPr>
              <a:t>short-range wireless devices have gradually become a more integrated part of our everyday lives over the last decade. </a:t>
            </a:r>
          </a:p>
          <a:p>
            <a:pPr algn="just">
              <a:buClr>
                <a:srgbClr val="000000"/>
              </a:buClr>
              <a:buFont typeface="Arial" pitchFamily="34" charset="0"/>
              <a:buChar char="•"/>
            </a:pPr>
            <a:endParaRPr lang="en-US" altLang="en-US" sz="1650" b="1" dirty="0">
              <a:solidFill>
                <a:srgbClr val="0000FF"/>
              </a:solidFill>
              <a:latin typeface="+mn-lt"/>
              <a:ea typeface="Arial" pitchFamily="34" charset="0"/>
              <a:cs typeface="Times New Roman" pitchFamily="18" charset="0"/>
              <a:sym typeface="Arial" pitchFamily="34" charset="0"/>
            </a:endParaRPr>
          </a:p>
          <a:p>
            <a:pPr algn="just">
              <a:buClr>
                <a:srgbClr val="000000"/>
              </a:buClr>
              <a:buFont typeface="Arial" pitchFamily="34" charset="0"/>
              <a:buChar char="•"/>
            </a:pPr>
            <a:endParaRPr lang="en-US" altLang="en-US" sz="1650" dirty="0">
              <a:solidFill>
                <a:srgbClr val="0000FF"/>
              </a:solidFill>
              <a:latin typeface="+mn-lt"/>
              <a:ea typeface="Arial" pitchFamily="34" charset="0"/>
              <a:cs typeface="Times New Roman" pitchFamily="18" charset="0"/>
              <a:sym typeface="Arial" pitchFamily="34" charset="0"/>
            </a:endParaRPr>
          </a:p>
          <a:p>
            <a:pPr algn="just">
              <a:buClr>
                <a:srgbClr val="000000"/>
              </a:buClr>
              <a:buFont typeface="Arial" pitchFamily="34" charset="0"/>
              <a:buChar char="•"/>
            </a:pPr>
            <a:r>
              <a:rPr lang="en-US" altLang="en-US" sz="1650" b="1" dirty="0">
                <a:latin typeface="+mn-lt"/>
                <a:ea typeface="Arial" pitchFamily="34" charset="0"/>
                <a:cs typeface="Times New Roman" pitchFamily="18" charset="0"/>
                <a:sym typeface="Arial" pitchFamily="34" charset="0"/>
              </a:rPr>
              <a:t>The majority </a:t>
            </a:r>
            <a:r>
              <a:rPr lang="en-US" altLang="en-US" sz="1650" dirty="0">
                <a:latin typeface="+mn-lt"/>
                <a:ea typeface="Arial" pitchFamily="34" charset="0"/>
                <a:cs typeface="Times New Roman" pitchFamily="18" charset="0"/>
                <a:sym typeface="Arial" pitchFamily="34" charset="0"/>
              </a:rPr>
              <a:t>of these devices will </a:t>
            </a:r>
            <a:r>
              <a:rPr lang="en-US" altLang="en-US" sz="1650" b="1" dirty="0">
                <a:latin typeface="+mn-lt"/>
                <a:ea typeface="Arial" pitchFamily="34" charset="0"/>
                <a:cs typeface="Times New Roman" pitchFamily="18" charset="0"/>
                <a:sym typeface="Arial" pitchFamily="34" charset="0"/>
              </a:rPr>
              <a:t>be short-range wireless devices </a:t>
            </a:r>
            <a:r>
              <a:rPr lang="en-US" altLang="en-US" sz="1650" dirty="0">
                <a:latin typeface="+mn-lt"/>
                <a:ea typeface="Arial" pitchFamily="34" charset="0"/>
                <a:cs typeface="Times New Roman" pitchFamily="18" charset="0"/>
                <a:sym typeface="Arial" pitchFamily="34" charset="0"/>
              </a:rPr>
              <a:t>that interconnect people with each other and their environments.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34211</TotalTime>
  <Words>5785</Words>
  <Application>Microsoft Office PowerPoint</Application>
  <PresentationFormat>On-screen Show (4:3)</PresentationFormat>
  <Paragraphs>756</Paragraphs>
  <Slides>79</Slides>
  <Notes>3</Notes>
  <HiddenSlides>6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  <vt:variant>
        <vt:lpstr>Custom Shows</vt:lpstr>
      </vt:variant>
      <vt:variant>
        <vt:i4>1</vt:i4>
      </vt:variant>
    </vt:vector>
  </HeadingPairs>
  <TitlesOfParts>
    <vt:vector size="89" baseType="lpstr">
      <vt:lpstr>Arial</vt:lpstr>
      <vt:lpstr>Bodoni MT</vt:lpstr>
      <vt:lpstr>Calibri</vt:lpstr>
      <vt:lpstr>Century Gothic</vt:lpstr>
      <vt:lpstr>Times New Roman</vt:lpstr>
      <vt:lpstr>Verdana</vt:lpstr>
      <vt:lpstr>Wingdings</vt:lpstr>
      <vt:lpstr>Wingdings 3</vt:lpstr>
      <vt:lpstr>Wisp</vt:lpstr>
      <vt:lpstr>PowerPoint Presentation</vt:lpstr>
      <vt:lpstr>PowerPoint Presentation</vt:lpstr>
      <vt:lpstr>Unit-1 - Wireless Systems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Wireless Local Area Networks (WLAN)</vt:lpstr>
      <vt:lpstr>WLAN- Introduction</vt:lpstr>
      <vt:lpstr>WLAN- cntd…</vt:lpstr>
      <vt:lpstr>Wi –Fi - Wireless Fidelity </vt:lpstr>
      <vt:lpstr>Open System Interconnection Reference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Wi-Fi</vt:lpstr>
      <vt:lpstr>Bluetooth</vt:lpstr>
      <vt:lpstr>Bluetooth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Bluetooth Timing</vt:lpstr>
      <vt:lpstr>PowerPoint Presentation</vt:lpstr>
      <vt:lpstr>Bluetooth modes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ZigBee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of UWB technology: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PAWAN</dc:creator>
  <cp:lastModifiedBy>prasad jones christydass sam</cp:lastModifiedBy>
  <cp:revision>2708</cp:revision>
  <dcterms:created xsi:type="dcterms:W3CDTF">2006-08-16T00:00:00Z</dcterms:created>
  <dcterms:modified xsi:type="dcterms:W3CDTF">2024-07-31T17:00:37Z</dcterms:modified>
</cp:coreProperties>
</file>